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2"/>
  </p:notesMasterIdLst>
  <p:sldIdLst>
    <p:sldId id="257" r:id="rId2"/>
    <p:sldId id="266" r:id="rId3"/>
    <p:sldId id="267" r:id="rId4"/>
    <p:sldId id="268" r:id="rId5"/>
    <p:sldId id="269" r:id="rId6"/>
    <p:sldId id="270" r:id="rId7"/>
    <p:sldId id="271" r:id="rId8"/>
    <p:sldId id="272" r:id="rId9"/>
    <p:sldId id="273" r:id="rId10"/>
    <p:sldId id="274" r:id="rId11"/>
    <p:sldId id="275" r:id="rId12"/>
    <p:sldId id="276" r:id="rId13"/>
    <p:sldId id="277" r:id="rId14"/>
    <p:sldId id="278" r:id="rId15"/>
    <p:sldId id="279" r:id="rId16"/>
    <p:sldId id="280" r:id="rId17"/>
    <p:sldId id="281" r:id="rId18"/>
    <p:sldId id="284" r:id="rId19"/>
    <p:sldId id="285" r:id="rId20"/>
    <p:sldId id="286" r:id="rId21"/>
    <p:sldId id="287" r:id="rId22"/>
    <p:sldId id="288" r:id="rId23"/>
    <p:sldId id="289" r:id="rId24"/>
    <p:sldId id="290" r:id="rId25"/>
    <p:sldId id="291" r:id="rId26"/>
    <p:sldId id="293" r:id="rId27"/>
    <p:sldId id="294" r:id="rId28"/>
    <p:sldId id="295" r:id="rId29"/>
    <p:sldId id="342" r:id="rId30"/>
    <p:sldId id="340" r:id="rId31"/>
    <p:sldId id="303" r:id="rId32"/>
    <p:sldId id="302" r:id="rId33"/>
    <p:sldId id="304" r:id="rId34"/>
    <p:sldId id="305" r:id="rId35"/>
    <p:sldId id="307" r:id="rId36"/>
    <p:sldId id="308" r:id="rId37"/>
    <p:sldId id="311" r:id="rId38"/>
    <p:sldId id="312" r:id="rId39"/>
    <p:sldId id="313" r:id="rId40"/>
    <p:sldId id="315" r:id="rId41"/>
    <p:sldId id="316" r:id="rId42"/>
    <p:sldId id="317" r:id="rId43"/>
    <p:sldId id="318" r:id="rId44"/>
    <p:sldId id="319" r:id="rId45"/>
    <p:sldId id="320" r:id="rId46"/>
    <p:sldId id="324" r:id="rId47"/>
    <p:sldId id="325" r:id="rId48"/>
    <p:sldId id="326" r:id="rId49"/>
    <p:sldId id="327" r:id="rId50"/>
    <p:sldId id="329" r:id="rId51"/>
    <p:sldId id="330" r:id="rId52"/>
    <p:sldId id="331" r:id="rId53"/>
    <p:sldId id="332" r:id="rId54"/>
    <p:sldId id="333" r:id="rId55"/>
    <p:sldId id="334" r:id="rId56"/>
    <p:sldId id="335" r:id="rId57"/>
    <p:sldId id="336" r:id="rId58"/>
    <p:sldId id="343" r:id="rId59"/>
    <p:sldId id="344" r:id="rId60"/>
    <p:sldId id="345" r:id="rId61"/>
    <p:sldId id="346" r:id="rId62"/>
    <p:sldId id="347" r:id="rId63"/>
    <p:sldId id="348" r:id="rId64"/>
    <p:sldId id="349" r:id="rId65"/>
    <p:sldId id="260" r:id="rId66"/>
    <p:sldId id="261" r:id="rId67"/>
    <p:sldId id="353" r:id="rId68"/>
    <p:sldId id="262" r:id="rId69"/>
    <p:sldId id="263" r:id="rId70"/>
    <p:sldId id="264" r:id="rId71"/>
    <p:sldId id="354" r:id="rId72"/>
    <p:sldId id="355" r:id="rId73"/>
    <p:sldId id="356" r:id="rId74"/>
    <p:sldId id="357" r:id="rId75"/>
    <p:sldId id="358" r:id="rId76"/>
    <p:sldId id="359" r:id="rId77"/>
    <p:sldId id="360" r:id="rId78"/>
    <p:sldId id="361" r:id="rId79"/>
    <p:sldId id="362" r:id="rId80"/>
    <p:sldId id="363" r:id="rId81"/>
    <p:sldId id="364" r:id="rId82"/>
    <p:sldId id="365" r:id="rId83"/>
    <p:sldId id="366" r:id="rId84"/>
    <p:sldId id="367" r:id="rId85"/>
    <p:sldId id="368" r:id="rId86"/>
    <p:sldId id="369" r:id="rId87"/>
    <p:sldId id="370" r:id="rId88"/>
    <p:sldId id="371" r:id="rId89"/>
    <p:sldId id="372" r:id="rId90"/>
    <p:sldId id="373" r:id="rId91"/>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620"/>
    <p:restoredTop sz="94660"/>
  </p:normalViewPr>
  <p:slideViewPr>
    <p:cSldViewPr>
      <p:cViewPr varScale="1">
        <p:scale>
          <a:sx n="69" d="100"/>
          <a:sy n="69" d="100"/>
        </p:scale>
        <p:origin x="-1332" y="-1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EBA4AE-66CD-49BF-8506-36D0F4BA91B5}" type="datetimeFigureOut">
              <a:rPr lang="tr-TR" smtClean="0"/>
              <a:pPr/>
              <a:t>24.11.2016</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D8CED9-A642-4A90-A57B-AC31E3DCA2A0}" type="slidenum">
              <a:rPr lang="tr-TR" smtClean="0"/>
              <a:pPr/>
              <a:t>‹#›</a:t>
            </a:fld>
            <a:endParaRPr lang="tr-T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F9CEC7FA-81DF-4B19-8473-DE36EA756E6C}" type="slidenum">
              <a:rPr lang="tr-TR" smtClean="0"/>
              <a:pPr/>
              <a:t>6</a:t>
            </a:fld>
            <a:endParaRPr lang="tr-TR"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xfrm>
            <a:off x="914400" y="4343400"/>
            <a:ext cx="5029200" cy="4114800"/>
          </a:xfrm>
          <a:noFill/>
          <a:ln/>
        </p:spPr>
        <p:txBody>
          <a:bodyPr/>
          <a:lstStyle/>
          <a:p>
            <a:pPr eaLnBrk="1" hangingPunct="1"/>
            <a:endParaRPr lang="tr-T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82964082-535D-4ECB-96CF-EA2A2CA3ED4E}" type="slidenum">
              <a:rPr lang="tr-TR" smtClean="0"/>
              <a:pPr/>
              <a:t>50</a:t>
            </a:fld>
            <a:endParaRPr lang="tr-TR"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xfrm>
            <a:off x="914400" y="4343400"/>
            <a:ext cx="5029200" cy="4114800"/>
          </a:xfrm>
          <a:noFill/>
          <a:ln/>
        </p:spPr>
        <p:txBody>
          <a:bodyPr/>
          <a:lstStyle/>
          <a:p>
            <a:endParaRPr lang="tr-T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26FD0ED8-D2CB-46C8-A3F0-09742B919032}" type="slidenum">
              <a:rPr lang="tr-TR" smtClean="0"/>
              <a:pPr/>
              <a:t>56</a:t>
            </a:fld>
            <a:endParaRPr lang="tr-TR"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xfrm>
            <a:off x="914400" y="4343400"/>
            <a:ext cx="5029200" cy="4114800"/>
          </a:xfrm>
          <a:noFill/>
          <a:ln/>
        </p:spPr>
        <p:txBody>
          <a:bodyPr/>
          <a:lstStyle/>
          <a:p>
            <a:endParaRPr lang="tr-T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F43FFE07-10C3-42D4-9032-0C52F96E6129}" type="slidenum">
              <a:rPr lang="tr-TR" smtClean="0"/>
              <a:pPr/>
              <a:t>57</a:t>
            </a:fld>
            <a:endParaRPr lang="tr-TR"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xfrm>
            <a:off x="914400" y="4343400"/>
            <a:ext cx="5029200" cy="4114800"/>
          </a:xfrm>
          <a:noFill/>
          <a:ln/>
        </p:spPr>
        <p:txBody>
          <a:bodyPr/>
          <a:lstStyle/>
          <a:p>
            <a:endParaRPr lang="tr-T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bg>
      <p:bgRef idx="1002">
        <a:schemeClr val="bg2"/>
      </p:bgRef>
    </p:bg>
    <p:spTree>
      <p:nvGrpSpPr>
        <p:cNvPr id="1" name=""/>
        <p:cNvGrpSpPr/>
        <p:nvPr/>
      </p:nvGrpSpPr>
      <p:grpSpPr>
        <a:xfrm>
          <a:off x="0" y="0"/>
          <a:ext cx="0" cy="0"/>
          <a:chOff x="0" y="0"/>
          <a:chExt cx="0" cy="0"/>
        </a:xfrm>
      </p:grpSpPr>
      <p:sp>
        <p:nvSpPr>
          <p:cNvPr id="9" name="8 Başlık"/>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17" name="16 Alt Başlık"/>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30" name="29 Veri Yer Tutucusu"/>
          <p:cNvSpPr>
            <a:spLocks noGrp="1"/>
          </p:cNvSpPr>
          <p:nvPr>
            <p:ph type="dt" sz="half" idx="10"/>
          </p:nvPr>
        </p:nvSpPr>
        <p:spPr/>
        <p:txBody>
          <a:bodyPr/>
          <a:lstStyle/>
          <a:p>
            <a:fld id="{A70B422A-3FBC-409A-9E6D-CF4F95E2EAFA}" type="datetimeFigureOut">
              <a:rPr lang="tr-TR" smtClean="0"/>
              <a:pPr/>
              <a:t>24.11.2016</a:t>
            </a:fld>
            <a:endParaRPr lang="tr-TR"/>
          </a:p>
        </p:txBody>
      </p:sp>
      <p:sp>
        <p:nvSpPr>
          <p:cNvPr id="19" name="18 Altbilgi Yer Tutucusu"/>
          <p:cNvSpPr>
            <a:spLocks noGrp="1"/>
          </p:cNvSpPr>
          <p:nvPr>
            <p:ph type="ftr" sz="quarter" idx="11"/>
          </p:nvPr>
        </p:nvSpPr>
        <p:spPr/>
        <p:txBody>
          <a:bodyPr/>
          <a:lstStyle/>
          <a:p>
            <a:endParaRPr lang="tr-TR"/>
          </a:p>
        </p:txBody>
      </p:sp>
      <p:sp>
        <p:nvSpPr>
          <p:cNvPr id="27" name="26 Slayt Numarası Yer Tutucusu"/>
          <p:cNvSpPr>
            <a:spLocks noGrp="1"/>
          </p:cNvSpPr>
          <p:nvPr>
            <p:ph type="sldNum" sz="quarter" idx="12"/>
          </p:nvPr>
        </p:nvSpPr>
        <p:spPr/>
        <p:txBody>
          <a:bodyPr/>
          <a:lstStyle/>
          <a:p>
            <a:fld id="{84F1B8A7-3CF8-4103-AAC7-BA121221359D}" type="slidenum">
              <a:rPr lang="tr-TR" smtClean="0"/>
              <a:pPr/>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A70B422A-3FBC-409A-9E6D-CF4F95E2EAFA}" type="datetimeFigureOut">
              <a:rPr lang="tr-TR" smtClean="0"/>
              <a:pPr/>
              <a:t>24.11.2016</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84F1B8A7-3CF8-4103-AAC7-BA121221359D}"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914401"/>
            <a:ext cx="2057400" cy="5211763"/>
          </a:xfrm>
        </p:spPr>
        <p:txBody>
          <a:bodyPr vert="eaVer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457200" y="914401"/>
            <a:ext cx="6019800" cy="5211763"/>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A70B422A-3FBC-409A-9E6D-CF4F95E2EAFA}" type="datetimeFigureOut">
              <a:rPr lang="tr-TR" smtClean="0"/>
              <a:pPr/>
              <a:t>24.11.2016</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84F1B8A7-3CF8-4103-AAC7-BA121221359D}" type="slidenum">
              <a:rPr lang="tr-TR" smtClean="0"/>
              <a:pPr/>
              <a:t>‹#›</a:t>
            </a:fld>
            <a:endParaRPr lang="tr-T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İçerik">
    <p:spTree>
      <p:nvGrpSpPr>
        <p:cNvPr id="1" name=""/>
        <p:cNvGrpSpPr/>
        <p:nvPr/>
      </p:nvGrpSpPr>
      <p:grpSpPr>
        <a:xfrm>
          <a:off x="0" y="0"/>
          <a:ext cx="0" cy="0"/>
          <a:chOff x="0" y="0"/>
          <a:chExt cx="0" cy="0"/>
        </a:xfrm>
      </p:grpSpPr>
      <p:sp>
        <p:nvSpPr>
          <p:cNvPr id="2" name="1 İçerik Yer Tutucusu"/>
          <p:cNvSpPr>
            <a:spLocks noGrp="1"/>
          </p:cNvSpPr>
          <p:nvPr>
            <p:ph/>
          </p:nvPr>
        </p:nvSpPr>
        <p:spPr>
          <a:xfrm>
            <a:off x="457200" y="274638"/>
            <a:ext cx="8229600" cy="5851525"/>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3" name="Rectangle 4"/>
          <p:cNvSpPr>
            <a:spLocks noGrp="1" noChangeArrowheads="1"/>
          </p:cNvSpPr>
          <p:nvPr>
            <p:ph type="dt" sz="half" idx="10"/>
          </p:nvPr>
        </p:nvSpPr>
        <p:spPr>
          <a:ln/>
        </p:spPr>
        <p:txBody>
          <a:bodyPr/>
          <a:lstStyle>
            <a:lvl1pPr>
              <a:defRPr/>
            </a:lvl1pPr>
          </a:lstStyle>
          <a:p>
            <a:pPr>
              <a:defRPr/>
            </a:pPr>
            <a:fld id="{15E9CE31-3DB5-4DF6-B78F-2CDFC8BDB645}" type="datetime1">
              <a:rPr lang="tr-TR"/>
              <a:pPr>
                <a:defRPr/>
              </a:pPr>
              <a:t>24.11.2016</a:t>
            </a:fld>
            <a:endParaRPr lang="tr-TR"/>
          </a:p>
        </p:txBody>
      </p:sp>
      <p:sp>
        <p:nvSpPr>
          <p:cNvPr id="4" name="Rectangle 5"/>
          <p:cNvSpPr>
            <a:spLocks noGrp="1" noChangeArrowheads="1"/>
          </p:cNvSpPr>
          <p:nvPr>
            <p:ph type="ftr" sz="quarter" idx="11"/>
          </p:nvPr>
        </p:nvSpPr>
        <p:spPr>
          <a:ln/>
        </p:spPr>
        <p:txBody>
          <a:bodyPr/>
          <a:lstStyle>
            <a:lvl1pPr>
              <a:defRPr/>
            </a:lvl1pPr>
          </a:lstStyle>
          <a:p>
            <a:pPr>
              <a:defRPr/>
            </a:pPr>
            <a:r>
              <a:rPr lang="tr-TR"/>
              <a:t>© zeytinist                         mucahit@zeytin.org.tr</a:t>
            </a:r>
          </a:p>
        </p:txBody>
      </p:sp>
      <p:sp>
        <p:nvSpPr>
          <p:cNvPr id="5" name="Rectangle 6"/>
          <p:cNvSpPr>
            <a:spLocks noGrp="1" noChangeArrowheads="1"/>
          </p:cNvSpPr>
          <p:nvPr>
            <p:ph type="sldNum" sz="quarter" idx="12"/>
          </p:nvPr>
        </p:nvSpPr>
        <p:spPr>
          <a:ln/>
        </p:spPr>
        <p:txBody>
          <a:bodyPr/>
          <a:lstStyle>
            <a:lvl1pPr>
              <a:defRPr/>
            </a:lvl1pPr>
          </a:lstStyle>
          <a:p>
            <a:pPr>
              <a:defRPr/>
            </a:pPr>
            <a:fld id="{9018832C-C2A5-4ECE-AF42-074EC4220D03}" type="slidenum">
              <a:rPr lang="tr-TR"/>
              <a:pPr>
                <a:defRPr/>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İçerik Yer Tutucusu"/>
          <p:cNvSpPr>
            <a:spLocks noGrp="1"/>
          </p:cNvSpPr>
          <p:nvPr>
            <p:ph idx="1"/>
          </p:nvPr>
        </p:nvSpPr>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A70B422A-3FBC-409A-9E6D-CF4F95E2EAFA}" type="datetimeFigureOut">
              <a:rPr lang="tr-TR" smtClean="0"/>
              <a:pPr/>
              <a:t>24.11.2016</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84F1B8A7-3CF8-4103-AAC7-BA121221359D}"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bg>
      <p:bgRef idx="1002">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3 Veri Yer Tutucusu"/>
          <p:cNvSpPr>
            <a:spLocks noGrp="1"/>
          </p:cNvSpPr>
          <p:nvPr>
            <p:ph type="dt" sz="half" idx="10"/>
          </p:nvPr>
        </p:nvSpPr>
        <p:spPr/>
        <p:txBody>
          <a:bodyPr/>
          <a:lstStyle/>
          <a:p>
            <a:fld id="{A70B422A-3FBC-409A-9E6D-CF4F95E2EAFA}" type="datetimeFigureOut">
              <a:rPr lang="tr-TR" smtClean="0"/>
              <a:pPr/>
              <a:t>24.11.2016</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84F1B8A7-3CF8-4103-AAC7-BA121221359D}" type="slidenum">
              <a:rPr lang="tr-TR" smtClean="0"/>
              <a:pPr/>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229600" cy="1143000"/>
          </a:xfrm>
        </p:spPr>
        <p:txBody>
          <a:bodyPr/>
          <a:lstStyle/>
          <a:p>
            <a:r>
              <a:rPr kumimoji="0" lang="tr-TR" smtClean="0"/>
              <a:t>Asıl başlık stili için tıklatın</a:t>
            </a:r>
            <a:endParaRPr kumimoji="0" lang="en-US"/>
          </a:p>
        </p:txBody>
      </p:sp>
      <p:sp>
        <p:nvSpPr>
          <p:cNvPr id="3" name="2 İçerik Yer Tutucusu"/>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İçerik Yer Tutucusu"/>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fld id="{A70B422A-3FBC-409A-9E6D-CF4F95E2EAFA}" type="datetimeFigureOut">
              <a:rPr lang="tr-TR" smtClean="0"/>
              <a:pPr/>
              <a:t>24.11.2016</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84F1B8A7-3CF8-4103-AAC7-BA121221359D}"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229600" cy="1143000"/>
          </a:xfrm>
        </p:spPr>
        <p:txBody>
          <a:bodyPr tIns="45720" anchor="b"/>
          <a:lstStyle>
            <a:lvl1pPr>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3 Metin Yer Tutucusu"/>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5" name="4 İçerik Yer Tutucusu"/>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5 İçerik Yer Tutucusu"/>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6 Veri Yer Tutucusu"/>
          <p:cNvSpPr>
            <a:spLocks noGrp="1"/>
          </p:cNvSpPr>
          <p:nvPr>
            <p:ph type="dt" sz="half" idx="10"/>
          </p:nvPr>
        </p:nvSpPr>
        <p:spPr/>
        <p:txBody>
          <a:bodyPr/>
          <a:lstStyle/>
          <a:p>
            <a:fld id="{A70B422A-3FBC-409A-9E6D-CF4F95E2EAFA}" type="datetimeFigureOut">
              <a:rPr lang="tr-TR" smtClean="0"/>
              <a:pPr/>
              <a:t>24.11.2016</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84F1B8A7-3CF8-4103-AAC7-BA121221359D}"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2 Veri Yer Tutucusu"/>
          <p:cNvSpPr>
            <a:spLocks noGrp="1"/>
          </p:cNvSpPr>
          <p:nvPr>
            <p:ph type="dt" sz="half" idx="10"/>
          </p:nvPr>
        </p:nvSpPr>
        <p:spPr/>
        <p:txBody>
          <a:bodyPr/>
          <a:lstStyle/>
          <a:p>
            <a:fld id="{A70B422A-3FBC-409A-9E6D-CF4F95E2EAFA}" type="datetimeFigureOut">
              <a:rPr lang="tr-TR" smtClean="0"/>
              <a:pPr/>
              <a:t>24.11.2016</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84F1B8A7-3CF8-4103-AAC7-BA121221359D}"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A70B422A-3FBC-409A-9E6D-CF4F95E2EAFA}" type="datetimeFigureOut">
              <a:rPr lang="tr-TR" smtClean="0"/>
              <a:pPr/>
              <a:t>24.11.2016</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84F1B8A7-3CF8-4103-AAC7-BA121221359D}"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tr-TR" smtClean="0"/>
              <a:t>Asıl metin stillerini düzenlemek için tıklatın</a:t>
            </a:r>
          </a:p>
        </p:txBody>
      </p:sp>
      <p:sp>
        <p:nvSpPr>
          <p:cNvPr id="4" name="3 İçerik Yer Tutucusu"/>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fld id="{A70B422A-3FBC-409A-9E6D-CF4F95E2EAFA}" type="datetimeFigureOut">
              <a:rPr lang="tr-TR" smtClean="0"/>
              <a:pPr/>
              <a:t>24.11.2016</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84F1B8A7-3CF8-4103-AAC7-BA121221359D}"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9" name="8 Tek Köşesi Kesik ve Yuvarlatılmış Dikdörtgen"/>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11 Dik Üçgen"/>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1 Başlık"/>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tr-TR" smtClean="0"/>
              <a:t>Asıl başlık stili için tıklatın</a:t>
            </a:r>
            <a:endParaRPr kumimoji="0" lang="en-US"/>
          </a:p>
        </p:txBody>
      </p:sp>
      <p:sp>
        <p:nvSpPr>
          <p:cNvPr id="4" name="3 Metin Yer Tutucusu"/>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5" name="4 Veri Yer Tutucusu"/>
          <p:cNvSpPr>
            <a:spLocks noGrp="1"/>
          </p:cNvSpPr>
          <p:nvPr>
            <p:ph type="dt" sz="half" idx="10"/>
          </p:nvPr>
        </p:nvSpPr>
        <p:spPr/>
        <p:txBody>
          <a:bodyPr/>
          <a:lstStyle/>
          <a:p>
            <a:fld id="{A70B422A-3FBC-409A-9E6D-CF4F95E2EAFA}" type="datetimeFigureOut">
              <a:rPr lang="tr-TR" smtClean="0"/>
              <a:pPr/>
              <a:t>24.11.2016</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a:xfrm>
            <a:off x="8077200" y="6356350"/>
            <a:ext cx="609600" cy="365125"/>
          </a:xfrm>
        </p:spPr>
        <p:txBody>
          <a:bodyPr/>
          <a:lstStyle/>
          <a:p>
            <a:fld id="{84F1B8A7-3CF8-4103-AAC7-BA121221359D}" type="slidenum">
              <a:rPr lang="tr-TR" smtClean="0"/>
              <a:pPr/>
              <a:t>‹#›</a:t>
            </a:fld>
            <a:endParaRPr lang="tr-TR"/>
          </a:p>
        </p:txBody>
      </p:sp>
      <p:sp>
        <p:nvSpPr>
          <p:cNvPr id="3" name="2 Resim Yer Tutucusu"/>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tr-TR" smtClean="0"/>
              <a:t>Resim eklemek için simgeyi tıklatın</a:t>
            </a:r>
            <a:endParaRPr kumimoji="0" lang="en-US" dirty="0"/>
          </a:p>
        </p:txBody>
      </p:sp>
      <p:sp>
        <p:nvSpPr>
          <p:cNvPr id="10" name="9 Serbest Form"/>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10 Serbest Form"/>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6 Serbest Form"/>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7 Serbest Form"/>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8 Başlık Yer Tutucusu"/>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tr-TR" smtClean="0"/>
              <a:t>Asıl başlık stili için tıklatın</a:t>
            </a:r>
            <a:endParaRPr kumimoji="0" lang="en-US"/>
          </a:p>
        </p:txBody>
      </p:sp>
      <p:sp>
        <p:nvSpPr>
          <p:cNvPr id="30" name="29 Metin Yer Tutucusu"/>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0" name="9 Veri Yer Tutucusu"/>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A70B422A-3FBC-409A-9E6D-CF4F95E2EAFA}" type="datetimeFigureOut">
              <a:rPr lang="tr-TR" smtClean="0"/>
              <a:pPr/>
              <a:t>24.11.2016</a:t>
            </a:fld>
            <a:endParaRPr lang="tr-TR"/>
          </a:p>
        </p:txBody>
      </p:sp>
      <p:sp>
        <p:nvSpPr>
          <p:cNvPr id="22" name="21 Altbilgi Yer Tutucusu"/>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tr-TR"/>
          </a:p>
        </p:txBody>
      </p:sp>
      <p:sp>
        <p:nvSpPr>
          <p:cNvPr id="18" name="17 Slayt Numarası Yer Tutucusu"/>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4F1B8A7-3CF8-4103-AAC7-BA121221359D}" type="slidenum">
              <a:rPr lang="tr-TR" smtClean="0"/>
              <a:pPr/>
              <a:t>‹#›</a:t>
            </a:fld>
            <a:endParaRPr lang="tr-TR"/>
          </a:p>
        </p:txBody>
      </p:sp>
      <p:grpSp>
        <p:nvGrpSpPr>
          <p:cNvPr id="2" name="1 Grup"/>
          <p:cNvGrpSpPr/>
          <p:nvPr/>
        </p:nvGrpSpPr>
        <p:grpSpPr>
          <a:xfrm>
            <a:off x="-19017" y="202408"/>
            <a:ext cx="9180548" cy="649224"/>
            <a:chOff x="-19045" y="216550"/>
            <a:chExt cx="9180548" cy="649224"/>
          </a:xfrm>
        </p:grpSpPr>
        <p:sp>
          <p:nvSpPr>
            <p:cNvPr id="12" name="11 Serbest Form"/>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Serbest Form"/>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hyperlink" Target="http://www.insectimages.org/browse/detail.cfm?imgnum=5186099" TargetMode="External"/><Relationship Id="rId7" Type="http://schemas.openxmlformats.org/officeDocument/2006/relationships/hyperlink" Target="http://www.insectimages.org/browse/detail.cfm?imgnum=5187003" TargetMode="External"/><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hyperlink" Target="http://www.insectimages.org/browse/detail.cfm?imgnum=5110070" TargetMode="External"/><Relationship Id="rId4" Type="http://schemas.openxmlformats.org/officeDocument/2006/relationships/image" Target="../media/image28.jpe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5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8.x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cisr.ucr.edu/images/olive_psyllid/01_olive_psyllid.jpg" TargetMode="Externa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b="1" dirty="0" smtClean="0"/>
              <a:t>ZEYTİN KABUKLU BİTİ </a:t>
            </a:r>
            <a:br>
              <a:rPr lang="tr-TR" b="1" dirty="0" smtClean="0"/>
            </a:br>
            <a:r>
              <a:rPr lang="tr-TR" sz="4000" dirty="0" smtClean="0"/>
              <a:t>(</a:t>
            </a:r>
            <a:r>
              <a:rPr lang="tr-TR" sz="4000" i="1" dirty="0" err="1" smtClean="0"/>
              <a:t>Parlatoria</a:t>
            </a:r>
            <a:r>
              <a:rPr lang="tr-TR" sz="4000" i="1" dirty="0" smtClean="0"/>
              <a:t> </a:t>
            </a:r>
            <a:r>
              <a:rPr lang="tr-TR" sz="4000" i="1" dirty="0" err="1" smtClean="0"/>
              <a:t>oleae</a:t>
            </a:r>
            <a:r>
              <a:rPr lang="tr-TR" sz="4000" dirty="0" smtClean="0"/>
              <a:t>)</a:t>
            </a:r>
            <a:endParaRPr lang="tr-TR" sz="4000" dirty="0"/>
          </a:p>
        </p:txBody>
      </p:sp>
      <p:sp>
        <p:nvSpPr>
          <p:cNvPr id="3" name="2 İçerik Yer Tutucusu"/>
          <p:cNvSpPr>
            <a:spLocks noGrp="1"/>
          </p:cNvSpPr>
          <p:nvPr>
            <p:ph idx="1"/>
          </p:nvPr>
        </p:nvSpPr>
        <p:spPr/>
        <p:txBody>
          <a:bodyPr/>
          <a:lstStyle/>
          <a:p>
            <a:endParaRPr lang="tr-T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body" idx="1"/>
          </p:nvPr>
        </p:nvSpPr>
        <p:spPr/>
        <p:txBody>
          <a:bodyPr/>
          <a:lstStyle/>
          <a:p>
            <a:pPr eaLnBrk="1" hangingPunct="1">
              <a:lnSpc>
                <a:spcPct val="90000"/>
              </a:lnSpc>
              <a:buFontTx/>
              <a:buNone/>
            </a:pPr>
            <a:r>
              <a:rPr lang="tr-TR" sz="2600" b="1" dirty="0" smtClean="0"/>
              <a:t>Mücadele Yöntemleri</a:t>
            </a:r>
          </a:p>
          <a:p>
            <a:pPr eaLnBrk="1" hangingPunct="1">
              <a:lnSpc>
                <a:spcPct val="90000"/>
              </a:lnSpc>
              <a:buFontTx/>
              <a:buNone/>
            </a:pPr>
            <a:r>
              <a:rPr lang="tr-TR" sz="2600" b="1" dirty="0" smtClean="0"/>
              <a:t>Kültürel Önlemler</a:t>
            </a:r>
          </a:p>
          <a:p>
            <a:pPr>
              <a:lnSpc>
                <a:spcPct val="90000"/>
              </a:lnSpc>
            </a:pPr>
            <a:r>
              <a:rPr lang="tr-TR" sz="2600" dirty="0" smtClean="0"/>
              <a:t>Bulaşık </a:t>
            </a:r>
            <a:r>
              <a:rPr lang="tr-TR" sz="2600" dirty="0" smtClean="0"/>
              <a:t>bahçelerde toprak işlemesi, sulama, gübreleme ve budama işleri usulüne uygun olarak yapılmalıdır.</a:t>
            </a:r>
          </a:p>
          <a:p>
            <a:pPr eaLnBrk="1" hangingPunct="1">
              <a:lnSpc>
                <a:spcPct val="90000"/>
              </a:lnSpc>
              <a:buFont typeface="Wingdings" pitchFamily="2" charset="2"/>
              <a:buChar char="q"/>
            </a:pPr>
            <a:r>
              <a:rPr lang="tr-TR" sz="2600" dirty="0" smtClean="0"/>
              <a:t>●Budamadan </a:t>
            </a:r>
            <a:r>
              <a:rPr lang="tr-TR" sz="2600" dirty="0" smtClean="0"/>
              <a:t>kalan artıklar mutlaka yakılarak yok </a:t>
            </a:r>
            <a:r>
              <a:rPr lang="tr-TR" sz="2600" dirty="0" smtClean="0"/>
              <a:t>edilmelidir.</a:t>
            </a:r>
            <a:endParaRPr lang="tr-TR" dirty="0" smtClean="0"/>
          </a:p>
          <a:p>
            <a:pPr eaLnBrk="1" hangingPunct="1">
              <a:lnSpc>
                <a:spcPct val="90000"/>
              </a:lnSpc>
              <a:buFont typeface="Wingdings" pitchFamily="2" charset="2"/>
              <a:buChar char="q"/>
            </a:pPr>
            <a:r>
              <a:rPr lang="tr-TR" sz="2600" dirty="0" smtClean="0"/>
              <a:t>Bulaşık </a:t>
            </a:r>
            <a:r>
              <a:rPr lang="tr-TR" sz="2600" dirty="0" smtClean="0"/>
              <a:t>ağaçlardan alınan dayak ve sırıklar temiz ağaçlarda kullanılmamalıdır.</a:t>
            </a:r>
          </a:p>
        </p:txBody>
      </p:sp>
      <p:sp>
        <p:nvSpPr>
          <p:cNvPr id="12291" name="Veri Yer Tutucusu 1"/>
          <p:cNvSpPr>
            <a:spLocks noGrp="1"/>
          </p:cNvSpPr>
          <p:nvPr>
            <p:ph type="dt" sz="quarter" idx="10"/>
          </p:nvPr>
        </p:nvSpPr>
        <p:spPr>
          <a:noFill/>
        </p:spPr>
        <p:txBody>
          <a:bodyPr/>
          <a:lstStyle/>
          <a:p>
            <a:fld id="{B8ABBE3F-5976-4B51-93EC-61C2292CC0ED}" type="datetime1">
              <a:rPr lang="tr-TR" smtClean="0"/>
              <a:pPr/>
              <a:t>24.11.2016</a:t>
            </a:fld>
            <a:endParaRPr lang="tr-TR" smtClean="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type="body" idx="1"/>
          </p:nvPr>
        </p:nvSpPr>
        <p:spPr>
          <a:xfrm>
            <a:off x="457200" y="1600200"/>
            <a:ext cx="8229600" cy="3657600"/>
          </a:xfrm>
        </p:spPr>
        <p:txBody>
          <a:bodyPr/>
          <a:lstStyle/>
          <a:p>
            <a:pPr eaLnBrk="1" hangingPunct="1"/>
            <a:r>
              <a:rPr lang="tr-TR" sz="2600" smtClean="0"/>
              <a:t>Bahçe kenarındaki çit bitkileri kontrol edilmeli zararlıya rastlanırsa, bitkilerde ilaçlanmalı veya kesilip yakılmalıdır.</a:t>
            </a:r>
          </a:p>
          <a:p>
            <a:pPr eaLnBrk="1" hangingPunct="1">
              <a:buFontTx/>
              <a:buNone/>
            </a:pPr>
            <a:endParaRPr lang="tr-TR" sz="2600" smtClean="0"/>
          </a:p>
          <a:p>
            <a:pPr eaLnBrk="1" hangingPunct="1">
              <a:buFontTx/>
              <a:buNone/>
            </a:pPr>
            <a:r>
              <a:rPr lang="tr-TR" sz="2600" smtClean="0"/>
              <a:t>● Zeytin bahçelerinde genellikle nem oranı yüksek sahil kesimleri ile sulanan bahçelerde yer alan ve yeşil sofralık olarak değerlendirilen zeytin çeşitlerini daha çok tercih eder.</a:t>
            </a:r>
          </a:p>
        </p:txBody>
      </p:sp>
      <p:sp>
        <p:nvSpPr>
          <p:cNvPr id="13315" name="Veri Yer Tutucusu 1"/>
          <p:cNvSpPr>
            <a:spLocks noGrp="1"/>
          </p:cNvSpPr>
          <p:nvPr>
            <p:ph type="dt" sz="quarter" idx="10"/>
          </p:nvPr>
        </p:nvSpPr>
        <p:spPr>
          <a:noFill/>
        </p:spPr>
        <p:txBody>
          <a:bodyPr/>
          <a:lstStyle/>
          <a:p>
            <a:fld id="{D2753F4A-0E68-4477-A051-F70B7CF6365D}" type="datetime1">
              <a:rPr lang="tr-TR" smtClean="0"/>
              <a:pPr/>
              <a:t>24.11.2016</a:t>
            </a:fld>
            <a:endParaRPr lang="tr-TR" smtClean="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type="body" idx="1"/>
          </p:nvPr>
        </p:nvSpPr>
        <p:spPr>
          <a:xfrm>
            <a:off x="533400" y="685800"/>
            <a:ext cx="8229600" cy="4525963"/>
          </a:xfrm>
        </p:spPr>
        <p:txBody>
          <a:bodyPr/>
          <a:lstStyle/>
          <a:p>
            <a:pPr eaLnBrk="1" hangingPunct="1">
              <a:lnSpc>
                <a:spcPct val="80000"/>
              </a:lnSpc>
              <a:buFontTx/>
              <a:buNone/>
            </a:pPr>
            <a:r>
              <a:rPr lang="tr-TR" sz="2400" b="1" smtClean="0"/>
              <a:t>Kimyasal Mücadele:</a:t>
            </a:r>
          </a:p>
          <a:p>
            <a:pPr eaLnBrk="1" hangingPunct="1">
              <a:lnSpc>
                <a:spcPct val="80000"/>
              </a:lnSpc>
              <a:buFontTx/>
              <a:buNone/>
            </a:pPr>
            <a:r>
              <a:rPr lang="tr-TR" sz="2400" b="1" smtClean="0"/>
              <a:t>İlaçlama Zamanının Tespiti</a:t>
            </a:r>
          </a:p>
          <a:p>
            <a:pPr eaLnBrk="1" hangingPunct="1">
              <a:lnSpc>
                <a:spcPct val="80000"/>
              </a:lnSpc>
              <a:buFontTx/>
              <a:buNone/>
            </a:pPr>
            <a:endParaRPr lang="tr-TR" sz="2400" b="1" smtClean="0"/>
          </a:p>
          <a:p>
            <a:pPr eaLnBrk="1" hangingPunct="1">
              <a:lnSpc>
                <a:spcPct val="80000"/>
              </a:lnSpc>
              <a:buFontTx/>
              <a:buNone/>
            </a:pPr>
            <a:r>
              <a:rPr lang="tr-TR" sz="2400" smtClean="0"/>
              <a:t>●Bulaşık meyve bahçeleri devamlı kontrol altında bulundurulmalıdır. </a:t>
            </a:r>
          </a:p>
          <a:p>
            <a:pPr eaLnBrk="1" hangingPunct="1">
              <a:lnSpc>
                <a:spcPct val="80000"/>
              </a:lnSpc>
              <a:buFontTx/>
              <a:buNone/>
            </a:pPr>
            <a:r>
              <a:rPr lang="tr-TR" sz="2400" smtClean="0"/>
              <a:t>Gözler patlamadan önce bahçeyi temsil edecek 5 ağacın çeşitli yönlerindeki dallar kontrol edilir. </a:t>
            </a:r>
          </a:p>
          <a:p>
            <a:pPr eaLnBrk="1" hangingPunct="1">
              <a:lnSpc>
                <a:spcPct val="80000"/>
              </a:lnSpc>
              <a:buFontTx/>
              <a:buNone/>
            </a:pPr>
            <a:r>
              <a:rPr lang="tr-TR" sz="2400" smtClean="0"/>
              <a:t>Canlı bireylerin varlığı ve oranı incelenir. </a:t>
            </a:r>
          </a:p>
          <a:p>
            <a:pPr eaLnBrk="1" hangingPunct="1">
              <a:lnSpc>
                <a:spcPct val="80000"/>
              </a:lnSpc>
              <a:buFontTx/>
              <a:buNone/>
            </a:pPr>
            <a:r>
              <a:rPr lang="tr-TR" sz="2400" smtClean="0"/>
              <a:t>Mayıs ayının ilk haftasından başlayarak da hareketli larva çıkışı gözlenmelidir. </a:t>
            </a:r>
          </a:p>
          <a:p>
            <a:pPr eaLnBrk="1" hangingPunct="1">
              <a:lnSpc>
                <a:spcPct val="80000"/>
              </a:lnSpc>
              <a:buFontTx/>
              <a:buNone/>
            </a:pPr>
            <a:r>
              <a:rPr lang="tr-TR" sz="2400" smtClean="0"/>
              <a:t>Zararlı kışı genellikle olgun dişi döneminde geçirmektedir. Bu dönemde dişi kabukları çok sert ve kalındır. </a:t>
            </a:r>
          </a:p>
          <a:p>
            <a:pPr eaLnBrk="1" hangingPunct="1">
              <a:lnSpc>
                <a:spcPct val="80000"/>
              </a:lnSpc>
              <a:buFontTx/>
              <a:buNone/>
            </a:pPr>
            <a:r>
              <a:rPr lang="tr-TR" sz="2400" smtClean="0"/>
              <a:t>Bu yüzden kışlık ilaçların etkisi pek yüksek olmamaktadır.</a:t>
            </a:r>
          </a:p>
        </p:txBody>
      </p:sp>
      <p:sp>
        <p:nvSpPr>
          <p:cNvPr id="14339" name="Veri Yer Tutucusu 1"/>
          <p:cNvSpPr>
            <a:spLocks noGrp="1"/>
          </p:cNvSpPr>
          <p:nvPr>
            <p:ph type="dt" sz="quarter" idx="10"/>
          </p:nvPr>
        </p:nvSpPr>
        <p:spPr>
          <a:noFill/>
        </p:spPr>
        <p:txBody>
          <a:bodyPr/>
          <a:lstStyle/>
          <a:p>
            <a:fld id="{9CC77FD2-F4F5-49C4-817D-0CB0FB98DC53}" type="datetime1">
              <a:rPr lang="tr-TR" smtClean="0"/>
              <a:pPr/>
              <a:t>24.11.2016</a:t>
            </a:fld>
            <a:endParaRPr lang="tr-TR" smtClean="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body" idx="1"/>
          </p:nvPr>
        </p:nvSpPr>
        <p:spPr>
          <a:xfrm>
            <a:off x="381000" y="533400"/>
            <a:ext cx="8458200" cy="5105400"/>
          </a:xfrm>
        </p:spPr>
        <p:txBody>
          <a:bodyPr/>
          <a:lstStyle/>
          <a:p>
            <a:pPr eaLnBrk="1" hangingPunct="1">
              <a:lnSpc>
                <a:spcPct val="80000"/>
              </a:lnSpc>
              <a:buFontTx/>
              <a:buNone/>
            </a:pPr>
            <a:r>
              <a:rPr lang="tr-TR" sz="2600" smtClean="0"/>
              <a:t>● Marmara bölgesinde, ancak yoğunluğun fazla olduğu bahçelerde bir kış ilaçlaması ile yoğunluğun azaltılabilecektir. Zeytin kabuklubitinin yaprak ve sürgünlerde zarar yapan 1. dölüne karşı, çok yüksek popülasyonların dışında, ilaçlama yapılmamalıdır. </a:t>
            </a:r>
          </a:p>
          <a:p>
            <a:pPr eaLnBrk="1" hangingPunct="1">
              <a:lnSpc>
                <a:spcPct val="80000"/>
              </a:lnSpc>
              <a:buFontTx/>
              <a:buNone/>
            </a:pPr>
            <a:r>
              <a:rPr lang="tr-TR" sz="2600" smtClean="0"/>
              <a:t>● Zararlının ikinci dölünde ise, bahçedeki zararlı yoğunluğu ve parazitlenme oranı göz önüne alınmalıdır. Zararlı yoğunluğunun yüksek, parazitlenme oranının da %50’den düşük olduğu bahçelerde, kimyasal mücadele yapılmalıdır. Bunun için, temmuz sonu ağustos başlarından itibaren, yumurtalı dişiler kontrol edilecek ve yumurtaların %50’sinin açıldığı (ikinci döl ergin oranının %70-80’i bulduğu) zaman, ilaçlama yapılacaktır. laçlamalarda, mümkün olduğu kadar seçici ilaçlar tercih edilmelidir.</a:t>
            </a:r>
          </a:p>
        </p:txBody>
      </p:sp>
      <p:sp>
        <p:nvSpPr>
          <p:cNvPr id="15363" name="Veri Yer Tutucusu 1"/>
          <p:cNvSpPr>
            <a:spLocks noGrp="1"/>
          </p:cNvSpPr>
          <p:nvPr>
            <p:ph type="dt" sz="quarter" idx="10"/>
          </p:nvPr>
        </p:nvSpPr>
        <p:spPr>
          <a:noFill/>
        </p:spPr>
        <p:txBody>
          <a:bodyPr/>
          <a:lstStyle/>
          <a:p>
            <a:fld id="{0CA588C0-A78B-422F-B91C-FC4C6C60FE84}" type="datetime1">
              <a:rPr lang="tr-TR" smtClean="0"/>
              <a:pPr/>
              <a:t>24.11.2016</a:t>
            </a:fld>
            <a:endParaRPr lang="tr-TR" smtClean="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3"/>
          <p:cNvSpPr>
            <a:spLocks noGrp="1" noChangeArrowheads="1"/>
          </p:cNvSpPr>
          <p:nvPr>
            <p:ph type="body" idx="1"/>
          </p:nvPr>
        </p:nvSpPr>
        <p:spPr>
          <a:xfrm>
            <a:off x="457200" y="260350"/>
            <a:ext cx="8229600" cy="6192838"/>
          </a:xfrm>
        </p:spPr>
        <p:txBody>
          <a:bodyPr/>
          <a:lstStyle/>
          <a:p>
            <a:pPr eaLnBrk="1" hangingPunct="1">
              <a:lnSpc>
                <a:spcPct val="80000"/>
              </a:lnSpc>
              <a:buFontTx/>
              <a:buNone/>
            </a:pPr>
            <a:r>
              <a:rPr lang="tr-TR" sz="1800" b="1" dirty="0" smtClean="0">
                <a:solidFill>
                  <a:schemeClr val="hlink"/>
                </a:solidFill>
              </a:rPr>
              <a:t>      MÜCADELESİ</a:t>
            </a:r>
          </a:p>
          <a:p>
            <a:pPr eaLnBrk="1" hangingPunct="1">
              <a:lnSpc>
                <a:spcPct val="80000"/>
              </a:lnSpc>
            </a:pPr>
            <a:endParaRPr lang="tr-TR" sz="1800" b="1" dirty="0" smtClean="0">
              <a:solidFill>
                <a:schemeClr val="hlink"/>
              </a:solidFill>
            </a:endParaRPr>
          </a:p>
          <a:p>
            <a:pPr eaLnBrk="1" hangingPunct="1">
              <a:lnSpc>
                <a:spcPct val="80000"/>
              </a:lnSpc>
              <a:buFontTx/>
              <a:buBlip>
                <a:blip r:embed="rId2"/>
              </a:buBlip>
            </a:pPr>
            <a:r>
              <a:rPr lang="tr-TR" sz="2000" dirty="0" smtClean="0"/>
              <a:t>Genellikle nem oranı yüksek sahil kesimleri ile sulanan bahçelerde yer alan ve yeşil sofralık olarak değerlendirilen zeytin çeşitlerini daha çok tercih eden bir zararlıdır.</a:t>
            </a:r>
          </a:p>
          <a:p>
            <a:pPr eaLnBrk="1" hangingPunct="1">
              <a:lnSpc>
                <a:spcPct val="80000"/>
              </a:lnSpc>
              <a:buFontTx/>
              <a:buBlip>
                <a:blip r:embed="rId2"/>
              </a:buBlip>
            </a:pPr>
            <a:endParaRPr lang="tr-TR" sz="2000" dirty="0" smtClean="0"/>
          </a:p>
          <a:p>
            <a:pPr eaLnBrk="1" hangingPunct="1">
              <a:lnSpc>
                <a:spcPct val="80000"/>
              </a:lnSpc>
              <a:buFontTx/>
              <a:buBlip>
                <a:blip r:embed="rId2"/>
              </a:buBlip>
            </a:pPr>
            <a:r>
              <a:rPr lang="tr-TR" sz="2000" dirty="0" smtClean="0"/>
              <a:t>Tozlu yol kenarları sık olarak tesis edilmiş aralama ve budama yapılamayan, güneşlemenin ve hava akımının az orantılı nemin yüksek olduğu etrafı kapalı çukur bahçelerde </a:t>
            </a:r>
            <a:r>
              <a:rPr lang="tr-TR" sz="2000" dirty="0" err="1" smtClean="0"/>
              <a:t>populasyonun</a:t>
            </a:r>
            <a:r>
              <a:rPr lang="tr-TR" sz="2000" dirty="0" smtClean="0"/>
              <a:t> yüksek olduğu bilinmektedir.</a:t>
            </a:r>
          </a:p>
          <a:p>
            <a:pPr eaLnBrk="1" hangingPunct="1">
              <a:lnSpc>
                <a:spcPct val="80000"/>
              </a:lnSpc>
              <a:buFontTx/>
              <a:buBlip>
                <a:blip r:embed="rId2"/>
              </a:buBlip>
            </a:pPr>
            <a:endParaRPr lang="tr-TR" sz="2000" dirty="0" smtClean="0"/>
          </a:p>
          <a:p>
            <a:pPr eaLnBrk="1" hangingPunct="1">
              <a:lnSpc>
                <a:spcPct val="80000"/>
              </a:lnSpc>
              <a:buFontTx/>
              <a:buBlip>
                <a:blip r:embed="rId2"/>
              </a:buBlip>
            </a:pPr>
            <a:r>
              <a:rPr lang="tr-TR" sz="2000" dirty="0" smtClean="0"/>
              <a:t>Bu nedenle kuruyan dallar kesilmeli, ağaçların havalanması ve güneşlenmesi için aralama ve budama yapılmalı toprak işlemesi, dengeli gübreleme ve sulama yapılmalı, fazla sudan kaçınılmalıdır.</a:t>
            </a:r>
          </a:p>
          <a:p>
            <a:pPr eaLnBrk="1" hangingPunct="1">
              <a:lnSpc>
                <a:spcPct val="80000"/>
              </a:lnSpc>
              <a:buFontTx/>
              <a:buBlip>
                <a:blip r:embed="rId2"/>
              </a:buBlip>
            </a:pPr>
            <a:endParaRPr lang="tr-TR" sz="2000" dirty="0" smtClean="0"/>
          </a:p>
          <a:p>
            <a:pPr eaLnBrk="1" hangingPunct="1">
              <a:lnSpc>
                <a:spcPct val="80000"/>
              </a:lnSpc>
              <a:buFontTx/>
              <a:buBlip>
                <a:blip r:embed="rId2"/>
              </a:buBlip>
            </a:pPr>
            <a:r>
              <a:rPr lang="tr-TR" sz="2000" dirty="0" smtClean="0"/>
              <a:t>Kimyasal mücadelede ikinci dölün hareketli larvalarına karşı yapılacak ilaçlamada bahçeleri ilaçlamada bahçedeki zararlı </a:t>
            </a:r>
            <a:r>
              <a:rPr lang="tr-TR" sz="2000" dirty="0" err="1" smtClean="0"/>
              <a:t>populasyon</a:t>
            </a:r>
            <a:r>
              <a:rPr lang="tr-TR" sz="2000" dirty="0" smtClean="0"/>
              <a:t> yoğunluğu ve parazitlenme oranı göz önüne alınmalıdır.</a:t>
            </a:r>
          </a:p>
          <a:p>
            <a:pPr eaLnBrk="1" hangingPunct="1">
              <a:lnSpc>
                <a:spcPct val="80000"/>
              </a:lnSpc>
              <a:buFontTx/>
              <a:buBlip>
                <a:blip r:embed="rId2"/>
              </a:buBlip>
            </a:pPr>
            <a:endParaRPr lang="tr-TR" sz="2000" dirty="0" smtClean="0"/>
          </a:p>
          <a:p>
            <a:pPr eaLnBrk="1" hangingPunct="1">
              <a:lnSpc>
                <a:spcPct val="80000"/>
              </a:lnSpc>
              <a:buFontTx/>
              <a:buBlip>
                <a:blip r:embed="rId2"/>
              </a:buBlip>
            </a:pPr>
            <a:r>
              <a:rPr lang="tr-TR" sz="2000" dirty="0" smtClean="0"/>
              <a:t>Parazitlenme oranı düşük zararlı yoğunluğu yüksek ise ikinci döl ergin oranının %70-80’i bulduğu ağustos aylarında ilaçlama yapılmalıdır. </a:t>
            </a:r>
          </a:p>
          <a:p>
            <a:pPr eaLnBrk="1" hangingPunct="1">
              <a:lnSpc>
                <a:spcPct val="80000"/>
              </a:lnSpc>
              <a:buFontTx/>
              <a:buNone/>
            </a:pPr>
            <a:endParaRPr lang="tr-TR" sz="2000" dirty="0" smtClean="0"/>
          </a:p>
        </p:txBody>
      </p:sp>
      <p:sp>
        <p:nvSpPr>
          <p:cNvPr id="16387" name="Veri Yer Tutucusu 1"/>
          <p:cNvSpPr>
            <a:spLocks noGrp="1"/>
          </p:cNvSpPr>
          <p:nvPr>
            <p:ph type="dt" sz="quarter" idx="10"/>
          </p:nvPr>
        </p:nvSpPr>
        <p:spPr>
          <a:noFill/>
        </p:spPr>
        <p:txBody>
          <a:bodyPr/>
          <a:lstStyle/>
          <a:p>
            <a:fld id="{A0305548-3AE0-40D3-ACB4-4379618FDF62}" type="datetime1">
              <a:rPr lang="tr-TR" smtClean="0"/>
              <a:pPr/>
              <a:t>24.11.2016</a:t>
            </a:fld>
            <a:endParaRPr lang="tr-TR"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1"/>
          <p:cNvSpPr>
            <a:spLocks noChangeArrowheads="1"/>
          </p:cNvSpPr>
          <p:nvPr/>
        </p:nvSpPr>
        <p:spPr bwMode="auto">
          <a:xfrm>
            <a:off x="357158" y="785794"/>
            <a:ext cx="7786742" cy="4093428"/>
          </a:xfrm>
          <a:prstGeom prst="rect">
            <a:avLst/>
          </a:prstGeom>
          <a:noFill/>
          <a:ln w="9525">
            <a:noFill/>
            <a:miter lim="800000"/>
            <a:headEnd/>
            <a:tailEnd/>
          </a:ln>
        </p:spPr>
        <p:txBody>
          <a:bodyPr wrap="square" anchor="ctr">
            <a:spAutoFit/>
          </a:bodyPr>
          <a:lstStyle/>
          <a:p>
            <a:pPr indent="457200" algn="just" eaLnBrk="0" hangingPunct="0"/>
            <a:r>
              <a:rPr lang="tr-TR" sz="2600" b="1" dirty="0">
                <a:cs typeface="Times New Roman" pitchFamily="18" charset="0"/>
              </a:rPr>
              <a:t>Biyolojik Mücadele </a:t>
            </a:r>
            <a:r>
              <a:rPr lang="tr-TR" sz="2600" dirty="0">
                <a:cs typeface="Times New Roman" pitchFamily="18" charset="0"/>
              </a:rPr>
              <a:t>:   </a:t>
            </a:r>
            <a:endParaRPr lang="tr-TR" sz="2600" dirty="0"/>
          </a:p>
          <a:p>
            <a:pPr indent="457200" algn="just" eaLnBrk="0" hangingPunct="0"/>
            <a:r>
              <a:rPr lang="tr-TR" sz="2600" dirty="0">
                <a:cs typeface="Times New Roman" pitchFamily="18" charset="0"/>
              </a:rPr>
              <a:t>Zararlının doğal düşmanları zararlı </a:t>
            </a:r>
            <a:r>
              <a:rPr lang="tr-TR" sz="2600" dirty="0" err="1">
                <a:cs typeface="Times New Roman" pitchFamily="18" charset="0"/>
              </a:rPr>
              <a:t>populasyonunu</a:t>
            </a:r>
            <a:r>
              <a:rPr lang="tr-TR" sz="2600" dirty="0">
                <a:cs typeface="Times New Roman" pitchFamily="18" charset="0"/>
              </a:rPr>
              <a:t> sınırlayıcı öneme sahiptir. Özellikle ilk döle ait ergin dişi ve ikinci döle ait larvalar üzerinde oldukça etkilidirler. Bu yüzden zararlıya karşı yapılacak mücadelede önce parazitlenme durumunu saptamak, gerekiyorsa ilaçlı mücadeleye karar vermek yoluna gidilmelidir. Eğer % 50’ den fazla parazitlenme </a:t>
            </a:r>
            <a:r>
              <a:rPr lang="tr-TR" sz="2600" dirty="0" err="1">
                <a:cs typeface="Times New Roman" pitchFamily="18" charset="0"/>
              </a:rPr>
              <a:t>sözkonusu</a:t>
            </a:r>
            <a:r>
              <a:rPr lang="tr-TR" sz="2600" dirty="0">
                <a:cs typeface="Times New Roman" pitchFamily="18" charset="0"/>
              </a:rPr>
              <a:t> ise ilk döle karşı kimyasal mücadeleden vazgeçilmelidir.</a:t>
            </a:r>
            <a:endParaRPr lang="tr-TR" sz="2600" dirty="0"/>
          </a:p>
        </p:txBody>
      </p:sp>
      <p:sp>
        <p:nvSpPr>
          <p:cNvPr id="17412" name="Veri Yer Tutucusu 1"/>
          <p:cNvSpPr>
            <a:spLocks noGrp="1"/>
          </p:cNvSpPr>
          <p:nvPr>
            <p:ph type="dt" sz="quarter" idx="10"/>
          </p:nvPr>
        </p:nvSpPr>
        <p:spPr>
          <a:noFill/>
        </p:spPr>
        <p:txBody>
          <a:bodyPr/>
          <a:lstStyle/>
          <a:p>
            <a:fld id="{6049B6EA-8E5A-481B-BA9B-312E777E5A65}" type="datetime1">
              <a:rPr lang="tr-TR" smtClean="0"/>
              <a:pPr/>
              <a:t>24.11.2016</a:t>
            </a:fld>
            <a:endParaRPr lang="tr-TR" smtClean="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5" descr="01"/>
          <p:cNvPicPr>
            <a:picLocks noChangeAspect="1" noChangeArrowheads="1"/>
          </p:cNvPicPr>
          <p:nvPr/>
        </p:nvPicPr>
        <p:blipFill>
          <a:blip r:embed="rId2"/>
          <a:srcRect/>
          <a:stretch>
            <a:fillRect/>
          </a:stretch>
        </p:blipFill>
        <p:spPr bwMode="auto">
          <a:xfrm>
            <a:off x="0" y="0"/>
            <a:ext cx="9144000" cy="6842125"/>
          </a:xfrm>
          <a:prstGeom prst="rect">
            <a:avLst/>
          </a:prstGeom>
          <a:noFill/>
          <a:ln w="9525">
            <a:noFill/>
            <a:miter lim="800000"/>
            <a:headEnd/>
            <a:tailEnd/>
          </a:ln>
        </p:spPr>
      </p:pic>
      <p:sp>
        <p:nvSpPr>
          <p:cNvPr id="18435" name="Veri Yer Tutucusu 1"/>
          <p:cNvSpPr>
            <a:spLocks noGrp="1"/>
          </p:cNvSpPr>
          <p:nvPr>
            <p:ph type="dt" sz="quarter" idx="10"/>
          </p:nvPr>
        </p:nvSpPr>
        <p:spPr>
          <a:noFill/>
        </p:spPr>
        <p:txBody>
          <a:bodyPr/>
          <a:lstStyle/>
          <a:p>
            <a:fld id="{1A5B89EE-61D4-4C2F-8AE4-04791F3D5B9C}" type="datetime1">
              <a:rPr lang="tr-TR" smtClean="0"/>
              <a:pPr/>
              <a:t>24.11.2016</a:t>
            </a:fld>
            <a:endParaRPr lang="tr-TR" smtClean="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Parlatoria oleae"/>
          <p:cNvPicPr>
            <a:picLocks noChangeAspect="1" noChangeArrowheads="1"/>
          </p:cNvPicPr>
          <p:nvPr/>
        </p:nvPicPr>
        <p:blipFill>
          <a:blip r:embed="rId2"/>
          <a:srcRect/>
          <a:stretch>
            <a:fillRect/>
          </a:stretch>
        </p:blipFill>
        <p:spPr bwMode="auto">
          <a:xfrm>
            <a:off x="0" y="0"/>
            <a:ext cx="9144000" cy="6835775"/>
          </a:xfrm>
          <a:prstGeom prst="rect">
            <a:avLst/>
          </a:prstGeom>
          <a:noFill/>
          <a:ln w="9525">
            <a:noFill/>
            <a:miter lim="800000"/>
            <a:headEnd/>
            <a:tailEnd/>
          </a:ln>
        </p:spPr>
      </p:pic>
      <p:sp>
        <p:nvSpPr>
          <p:cNvPr id="19459" name="Veri Yer Tutucusu 1"/>
          <p:cNvSpPr>
            <a:spLocks noGrp="1"/>
          </p:cNvSpPr>
          <p:nvPr>
            <p:ph type="dt" sz="quarter" idx="10"/>
          </p:nvPr>
        </p:nvSpPr>
        <p:spPr>
          <a:noFill/>
        </p:spPr>
        <p:txBody>
          <a:bodyPr/>
          <a:lstStyle/>
          <a:p>
            <a:fld id="{ACE54081-5628-4313-9BE6-FB137B26D06D}" type="datetime1">
              <a:rPr lang="tr-TR" smtClean="0"/>
              <a:pPr/>
              <a:t>24.11.2016</a:t>
            </a:fld>
            <a:endParaRPr lang="tr-TR" smtClean="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RF1"/>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2531" name="Veri Yer Tutucusu 1"/>
          <p:cNvSpPr>
            <a:spLocks noGrp="1"/>
          </p:cNvSpPr>
          <p:nvPr>
            <p:ph type="dt" sz="quarter" idx="10"/>
          </p:nvPr>
        </p:nvSpPr>
        <p:spPr>
          <a:noFill/>
        </p:spPr>
        <p:txBody>
          <a:bodyPr/>
          <a:lstStyle/>
          <a:p>
            <a:fld id="{D01A7DAD-5BEC-4D2C-81AF-62BF78357CFA}" type="datetime1">
              <a:rPr lang="tr-TR" smtClean="0"/>
              <a:pPr/>
              <a:t>24.11.2016</a:t>
            </a:fld>
            <a:endParaRPr lang="tr-TR" smtClean="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daqer1"/>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3555" name="Veri Yer Tutucusu 1"/>
          <p:cNvSpPr>
            <a:spLocks noGrp="1"/>
          </p:cNvSpPr>
          <p:nvPr>
            <p:ph type="dt" sz="quarter" idx="10"/>
          </p:nvPr>
        </p:nvSpPr>
        <p:spPr>
          <a:noFill/>
        </p:spPr>
        <p:txBody>
          <a:bodyPr/>
          <a:lstStyle/>
          <a:p>
            <a:fld id="{07CADC96-FAD4-4CFE-A20D-16236667A6DC}" type="datetime1">
              <a:rPr lang="tr-TR" smtClean="0"/>
              <a:pPr/>
              <a:t>24.11.2016</a:t>
            </a:fld>
            <a:endParaRPr lang="tr-TR" smtClean="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3"/>
          <p:cNvSpPr>
            <a:spLocks noGrp="1" noChangeArrowheads="1"/>
          </p:cNvSpPr>
          <p:nvPr>
            <p:ph type="body" idx="1"/>
          </p:nvPr>
        </p:nvSpPr>
        <p:spPr>
          <a:xfrm>
            <a:off x="1042988" y="908050"/>
            <a:ext cx="7581900" cy="4310063"/>
          </a:xfrm>
        </p:spPr>
        <p:txBody>
          <a:bodyPr/>
          <a:lstStyle/>
          <a:p>
            <a:pPr eaLnBrk="1" hangingPunct="1">
              <a:lnSpc>
                <a:spcPct val="80000"/>
              </a:lnSpc>
              <a:buFontTx/>
              <a:buNone/>
            </a:pPr>
            <a:r>
              <a:rPr lang="tr-TR" sz="2400" b="1" smtClean="0">
                <a:solidFill>
                  <a:schemeClr val="hlink"/>
                </a:solidFill>
              </a:rPr>
              <a:t>   TANIMI</a:t>
            </a:r>
          </a:p>
          <a:p>
            <a:pPr eaLnBrk="1" hangingPunct="1">
              <a:lnSpc>
                <a:spcPct val="80000"/>
              </a:lnSpc>
              <a:buFontTx/>
              <a:buNone/>
            </a:pPr>
            <a:endParaRPr lang="tr-TR" sz="2400" b="1" smtClean="0">
              <a:solidFill>
                <a:schemeClr val="hlink"/>
              </a:solidFill>
            </a:endParaRPr>
          </a:p>
          <a:p>
            <a:pPr eaLnBrk="1" hangingPunct="1">
              <a:lnSpc>
                <a:spcPct val="80000"/>
              </a:lnSpc>
              <a:buFontTx/>
              <a:buBlip>
                <a:blip r:embed="rId2"/>
              </a:buBlip>
            </a:pPr>
            <a:r>
              <a:rPr lang="tr-TR" sz="2800" smtClean="0"/>
              <a:t>Ergin dişi kabuğu oval 2-2.5 mm çapta </a:t>
            </a:r>
          </a:p>
          <a:p>
            <a:pPr eaLnBrk="1" hangingPunct="1">
              <a:lnSpc>
                <a:spcPct val="80000"/>
              </a:lnSpc>
              <a:buFontTx/>
              <a:buNone/>
            </a:pPr>
            <a:r>
              <a:rPr lang="tr-TR" sz="2800" smtClean="0"/>
              <a:t>   kül rengindedir.</a:t>
            </a:r>
          </a:p>
          <a:p>
            <a:pPr eaLnBrk="1" hangingPunct="1">
              <a:lnSpc>
                <a:spcPct val="80000"/>
              </a:lnSpc>
              <a:buFontTx/>
              <a:buBlip>
                <a:blip r:embed="rId2"/>
              </a:buBlip>
            </a:pPr>
            <a:endParaRPr lang="tr-TR" sz="2800" smtClean="0"/>
          </a:p>
          <a:p>
            <a:pPr eaLnBrk="1" hangingPunct="1">
              <a:lnSpc>
                <a:spcPct val="80000"/>
              </a:lnSpc>
              <a:buFontTx/>
              <a:buBlip>
                <a:blip r:embed="rId2"/>
              </a:buBlip>
            </a:pPr>
            <a:r>
              <a:rPr lang="tr-TR" sz="2800" smtClean="0"/>
              <a:t>Kabuk kaldırıldığında altta mor renkli dişi görülür. Ergin erkekler ise uzuncadır.</a:t>
            </a:r>
          </a:p>
          <a:p>
            <a:pPr eaLnBrk="1" hangingPunct="1">
              <a:lnSpc>
                <a:spcPct val="80000"/>
              </a:lnSpc>
              <a:buFontTx/>
              <a:buBlip>
                <a:blip r:embed="rId2"/>
              </a:buBlip>
            </a:pPr>
            <a:endParaRPr lang="tr-TR" sz="2800" smtClean="0"/>
          </a:p>
          <a:p>
            <a:pPr eaLnBrk="1" hangingPunct="1">
              <a:lnSpc>
                <a:spcPct val="80000"/>
              </a:lnSpc>
              <a:buFontTx/>
              <a:buBlip>
                <a:blip r:embed="rId2"/>
              </a:buBlip>
            </a:pPr>
            <a:r>
              <a:rPr lang="tr-TR" sz="2800" smtClean="0"/>
              <a:t>Yumurtadan geçen hareketli larvalar üstten basık oval şekilli olup eflatun renktedir.</a:t>
            </a:r>
          </a:p>
          <a:p>
            <a:pPr eaLnBrk="1" hangingPunct="1">
              <a:lnSpc>
                <a:spcPct val="80000"/>
              </a:lnSpc>
              <a:buFontTx/>
              <a:buBlip>
                <a:blip r:embed="rId2"/>
              </a:buBlip>
            </a:pPr>
            <a:endParaRPr lang="en-US" sz="2800" smtClean="0"/>
          </a:p>
        </p:txBody>
      </p:sp>
      <p:sp>
        <p:nvSpPr>
          <p:cNvPr id="4099" name="Veri Yer Tutucusu 1"/>
          <p:cNvSpPr>
            <a:spLocks noGrp="1"/>
          </p:cNvSpPr>
          <p:nvPr>
            <p:ph type="dt" sz="quarter" idx="10"/>
          </p:nvPr>
        </p:nvSpPr>
        <p:spPr>
          <a:noFill/>
        </p:spPr>
        <p:txBody>
          <a:bodyPr/>
          <a:lstStyle/>
          <a:p>
            <a:fld id="{ED45F13D-2062-44B7-AB48-32670B650F7D}" type="datetime1">
              <a:rPr lang="tr-TR" smtClean="0"/>
              <a:pPr/>
              <a:t>24.11.2016</a:t>
            </a:fld>
            <a:endParaRPr lang="tr-TR"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DSCN8544"/>
          <p:cNvPicPr>
            <a:picLocks noChangeAspect="1" noChangeArrowheads="1"/>
          </p:cNvPicPr>
          <p:nvPr/>
        </p:nvPicPr>
        <p:blipFill>
          <a:blip r:embed="rId2"/>
          <a:srcRect/>
          <a:stretch>
            <a:fillRect/>
          </a:stretch>
        </p:blipFill>
        <p:spPr bwMode="auto">
          <a:xfrm>
            <a:off x="0" y="0"/>
            <a:ext cx="4787900" cy="3590925"/>
          </a:xfrm>
          <a:prstGeom prst="rect">
            <a:avLst/>
          </a:prstGeom>
          <a:noFill/>
          <a:ln w="9525">
            <a:noFill/>
            <a:miter lim="800000"/>
            <a:headEnd/>
            <a:tailEnd/>
          </a:ln>
        </p:spPr>
      </p:pic>
      <p:pic>
        <p:nvPicPr>
          <p:cNvPr id="24579" name="Picture 3" descr="DSCN8545"/>
          <p:cNvPicPr>
            <a:picLocks noChangeAspect="1" noChangeArrowheads="1"/>
          </p:cNvPicPr>
          <p:nvPr/>
        </p:nvPicPr>
        <p:blipFill>
          <a:blip r:embed="rId3" cstate="print"/>
          <a:srcRect/>
          <a:stretch>
            <a:fillRect/>
          </a:stretch>
        </p:blipFill>
        <p:spPr bwMode="auto">
          <a:xfrm>
            <a:off x="4572000" y="3429000"/>
            <a:ext cx="4572000" cy="3429000"/>
          </a:xfrm>
          <a:prstGeom prst="rect">
            <a:avLst/>
          </a:prstGeom>
          <a:noFill/>
          <a:ln w="9525">
            <a:noFill/>
            <a:miter lim="800000"/>
            <a:headEnd/>
            <a:tailEnd/>
          </a:ln>
        </p:spPr>
      </p:pic>
      <p:pic>
        <p:nvPicPr>
          <p:cNvPr id="24580" name="Picture 4" descr="DSCN8556"/>
          <p:cNvPicPr>
            <a:picLocks noChangeAspect="1" noChangeArrowheads="1"/>
          </p:cNvPicPr>
          <p:nvPr/>
        </p:nvPicPr>
        <p:blipFill>
          <a:blip r:embed="rId4"/>
          <a:srcRect/>
          <a:stretch>
            <a:fillRect/>
          </a:stretch>
        </p:blipFill>
        <p:spPr bwMode="auto">
          <a:xfrm>
            <a:off x="0" y="3538538"/>
            <a:ext cx="4427538" cy="3319462"/>
          </a:xfrm>
          <a:prstGeom prst="rect">
            <a:avLst/>
          </a:prstGeom>
          <a:noFill/>
          <a:ln w="9525">
            <a:noFill/>
            <a:miter lim="800000"/>
            <a:headEnd/>
            <a:tailEnd/>
          </a:ln>
        </p:spPr>
      </p:pic>
      <p:pic>
        <p:nvPicPr>
          <p:cNvPr id="24581" name="Picture 5" descr="DSCN8555"/>
          <p:cNvPicPr>
            <a:picLocks noChangeAspect="1" noChangeArrowheads="1"/>
          </p:cNvPicPr>
          <p:nvPr/>
        </p:nvPicPr>
        <p:blipFill>
          <a:blip r:embed="rId5"/>
          <a:srcRect/>
          <a:stretch>
            <a:fillRect/>
          </a:stretch>
        </p:blipFill>
        <p:spPr bwMode="auto">
          <a:xfrm>
            <a:off x="4500563" y="0"/>
            <a:ext cx="4643437" cy="3482975"/>
          </a:xfrm>
          <a:prstGeom prst="rect">
            <a:avLst/>
          </a:prstGeom>
          <a:noFill/>
          <a:ln w="9525">
            <a:noFill/>
            <a:miter lim="800000"/>
            <a:headEnd/>
            <a:tailEnd/>
          </a:ln>
        </p:spPr>
      </p:pic>
      <p:sp>
        <p:nvSpPr>
          <p:cNvPr id="24582" name="Veri Yer Tutucusu 1"/>
          <p:cNvSpPr>
            <a:spLocks noGrp="1"/>
          </p:cNvSpPr>
          <p:nvPr>
            <p:ph type="dt" sz="quarter" idx="10"/>
          </p:nvPr>
        </p:nvSpPr>
        <p:spPr>
          <a:noFill/>
        </p:spPr>
        <p:txBody>
          <a:bodyPr/>
          <a:lstStyle/>
          <a:p>
            <a:fld id="{1ACC751C-2459-409D-9644-F5E86F6003EF}" type="datetime1">
              <a:rPr lang="tr-TR" smtClean="0"/>
              <a:pPr/>
              <a:t>24.11.2016</a:t>
            </a:fld>
            <a:endParaRPr lang="tr-TR" smtClean="0"/>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DSCN8554"/>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5603" name="Veri Yer Tutucusu 1"/>
          <p:cNvSpPr>
            <a:spLocks noGrp="1"/>
          </p:cNvSpPr>
          <p:nvPr>
            <p:ph type="dt" sz="quarter" idx="10"/>
          </p:nvPr>
        </p:nvSpPr>
        <p:spPr>
          <a:noFill/>
        </p:spPr>
        <p:txBody>
          <a:bodyPr/>
          <a:lstStyle/>
          <a:p>
            <a:fld id="{E8BEF412-2EF4-4D4E-8B45-7491DDDBAC76}" type="datetime1">
              <a:rPr lang="tr-TR" smtClean="0"/>
              <a:pPr/>
              <a:t>24.11.2016</a:t>
            </a:fld>
            <a:endParaRPr lang="tr-TR" smtClean="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DSCN3799"/>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6627" name="Veri Yer Tutucusu 1"/>
          <p:cNvSpPr>
            <a:spLocks noGrp="1"/>
          </p:cNvSpPr>
          <p:nvPr>
            <p:ph type="dt" sz="quarter" idx="10"/>
          </p:nvPr>
        </p:nvSpPr>
        <p:spPr>
          <a:noFill/>
        </p:spPr>
        <p:txBody>
          <a:bodyPr/>
          <a:lstStyle/>
          <a:p>
            <a:fld id="{6EE47F2A-9ADE-4B60-B5C7-C131D81A6673}" type="datetime1">
              <a:rPr lang="tr-TR" smtClean="0"/>
              <a:pPr/>
              <a:t>24.11.2016</a:t>
            </a:fld>
            <a:endParaRPr lang="tr-TR"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SCN3818"/>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7651" name="Veri Yer Tutucusu 1"/>
          <p:cNvSpPr>
            <a:spLocks noGrp="1"/>
          </p:cNvSpPr>
          <p:nvPr>
            <p:ph type="dt" sz="quarter" idx="10"/>
          </p:nvPr>
        </p:nvSpPr>
        <p:spPr>
          <a:noFill/>
        </p:spPr>
        <p:txBody>
          <a:bodyPr/>
          <a:lstStyle/>
          <a:p>
            <a:fld id="{57C0896A-D845-4DC0-9FEE-0BB3CA082305}" type="datetime1">
              <a:rPr lang="tr-TR" smtClean="0"/>
              <a:pPr/>
              <a:t>24.11.2016</a:t>
            </a:fld>
            <a:endParaRPr lang="tr-TR"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DSCN4039"/>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8675" name="Veri Yer Tutucusu 1"/>
          <p:cNvSpPr>
            <a:spLocks noGrp="1"/>
          </p:cNvSpPr>
          <p:nvPr>
            <p:ph type="dt" sz="quarter" idx="10"/>
          </p:nvPr>
        </p:nvSpPr>
        <p:spPr>
          <a:noFill/>
        </p:spPr>
        <p:txBody>
          <a:bodyPr/>
          <a:lstStyle/>
          <a:p>
            <a:fld id="{D9365D51-66EF-475A-9EF4-AFC4F021E329}" type="datetime1">
              <a:rPr lang="tr-TR" smtClean="0"/>
              <a:pPr/>
              <a:t>24.11.2016</a:t>
            </a:fld>
            <a:endParaRPr lang="tr-TR" smtClean="0"/>
          </a:p>
        </p:txBody>
      </p:sp>
      <p:sp>
        <p:nvSpPr>
          <p:cNvPr id="28676" name="Altbilgi Yer Tutucusu 2"/>
          <p:cNvSpPr>
            <a:spLocks noGrp="1"/>
          </p:cNvSpPr>
          <p:nvPr>
            <p:ph type="ftr" sz="quarter" idx="11"/>
          </p:nvPr>
        </p:nvSpPr>
        <p:spPr>
          <a:noFill/>
        </p:spPr>
        <p:txBody>
          <a:bodyPr/>
          <a:lstStyle/>
          <a:p>
            <a:r>
              <a:rPr lang="tr-TR" smtClean="0"/>
              <a:t>© zeytinist                         mucahit@zeytin.org.tr</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endParaRPr lang="tr-TR" smtClean="0"/>
          </a:p>
        </p:txBody>
      </p:sp>
      <p:pic>
        <p:nvPicPr>
          <p:cNvPr id="29699" name="Picture 3" descr="zeytin resim 043"/>
          <p:cNvPicPr>
            <a:picLocks noGrp="1" noChangeAspect="1" noChangeArrowheads="1"/>
          </p:cNvPicPr>
          <p:nvPr>
            <p:ph idx="1"/>
          </p:nvPr>
        </p:nvPicPr>
        <p:blipFill>
          <a:blip r:embed="rId2"/>
          <a:srcRect/>
          <a:stretch>
            <a:fillRect/>
          </a:stretch>
        </p:blipFill>
        <p:spPr>
          <a:xfrm>
            <a:off x="0" y="0"/>
            <a:ext cx="9144000" cy="6858000"/>
          </a:xfrm>
          <a:noFill/>
        </p:spPr>
      </p:pic>
      <p:sp>
        <p:nvSpPr>
          <p:cNvPr id="29700" name="Veri Yer Tutucusu 1"/>
          <p:cNvSpPr>
            <a:spLocks noGrp="1"/>
          </p:cNvSpPr>
          <p:nvPr>
            <p:ph type="dt" sz="quarter" idx="10"/>
          </p:nvPr>
        </p:nvSpPr>
        <p:spPr>
          <a:noFill/>
        </p:spPr>
        <p:txBody>
          <a:bodyPr/>
          <a:lstStyle/>
          <a:p>
            <a:fld id="{F0201007-3B57-4CA8-9A61-ABEA3409AAAA}" type="datetime1">
              <a:rPr lang="tr-TR" smtClean="0"/>
              <a:pPr/>
              <a:t>24.11.2016</a:t>
            </a:fld>
            <a:endParaRPr lang="tr-TR" smtClean="0"/>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746" name="Picture 4" descr="COZ_68"/>
          <p:cNvPicPr>
            <a:picLocks noGrp="1" noChangeAspect="1" noChangeArrowheads="1"/>
          </p:cNvPicPr>
          <p:nvPr>
            <p:ph idx="1"/>
          </p:nvPr>
        </p:nvPicPr>
        <p:blipFill>
          <a:blip r:embed="rId2"/>
          <a:srcRect/>
          <a:stretch>
            <a:fillRect/>
          </a:stretch>
        </p:blipFill>
        <p:spPr>
          <a:xfrm>
            <a:off x="34925" y="1123950"/>
            <a:ext cx="9036050" cy="4537075"/>
          </a:xfrm>
          <a:noFill/>
        </p:spPr>
      </p:pic>
      <p:sp>
        <p:nvSpPr>
          <p:cNvPr id="31747" name="Veri Yer Tutucusu 1"/>
          <p:cNvSpPr>
            <a:spLocks noGrp="1"/>
          </p:cNvSpPr>
          <p:nvPr>
            <p:ph type="dt" sz="quarter" idx="10"/>
          </p:nvPr>
        </p:nvSpPr>
        <p:spPr>
          <a:noFill/>
        </p:spPr>
        <p:txBody>
          <a:bodyPr/>
          <a:lstStyle/>
          <a:p>
            <a:fld id="{F57D2A6E-470F-45CF-BF50-EFEF0DE21B8E}" type="datetime1">
              <a:rPr lang="tr-TR" smtClean="0"/>
              <a:pPr/>
              <a:t>24.11.2016</a:t>
            </a:fld>
            <a:endParaRPr lang="tr-TR"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Veri Yer Tutucusu 3"/>
          <p:cNvSpPr>
            <a:spLocks noGrp="1"/>
          </p:cNvSpPr>
          <p:nvPr>
            <p:ph type="dt" sz="quarter" idx="10"/>
          </p:nvPr>
        </p:nvSpPr>
        <p:spPr>
          <a:noFill/>
        </p:spPr>
        <p:txBody>
          <a:bodyPr/>
          <a:lstStyle/>
          <a:p>
            <a:fld id="{120623DC-8E7F-40C8-A370-C3E0ED46577C}" type="datetime1">
              <a:rPr lang="tr-TR" smtClean="0"/>
              <a:pPr/>
              <a:t>24.11.2016</a:t>
            </a:fld>
            <a:endParaRPr lang="tr-TR" smtClean="0"/>
          </a:p>
        </p:txBody>
      </p:sp>
      <p:sp>
        <p:nvSpPr>
          <p:cNvPr id="6" name="Rectangle 2"/>
          <p:cNvSpPr txBox="1">
            <a:spLocks noChangeArrowheads="1"/>
          </p:cNvSpPr>
          <p:nvPr/>
        </p:nvSpPr>
        <p:spPr>
          <a:xfrm>
            <a:off x="357158" y="500042"/>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tr-TR" sz="4000" kern="0" dirty="0" smtClean="0">
                <a:solidFill>
                  <a:schemeClr val="tx1"/>
                </a:solidFill>
              </a:rPr>
              <a:t>Zeytin Kara Koşnili </a:t>
            </a:r>
            <a:br>
              <a:rPr lang="tr-TR" sz="4000" kern="0" dirty="0" smtClean="0">
                <a:solidFill>
                  <a:schemeClr val="tx1"/>
                </a:solidFill>
              </a:rPr>
            </a:br>
            <a:r>
              <a:rPr lang="tr-TR" sz="4000" kern="0" dirty="0" smtClean="0">
                <a:solidFill>
                  <a:schemeClr val="tx1"/>
                </a:solidFill>
              </a:rPr>
              <a:t>(</a:t>
            </a:r>
            <a:r>
              <a:rPr lang="tr-TR" sz="4000" i="1" kern="0" dirty="0" err="1" smtClean="0">
                <a:solidFill>
                  <a:schemeClr val="tx1"/>
                </a:solidFill>
              </a:rPr>
              <a:t>Saissetia</a:t>
            </a:r>
            <a:r>
              <a:rPr lang="tr-TR" sz="4000" i="1" kern="0" dirty="0" smtClean="0">
                <a:solidFill>
                  <a:schemeClr val="tx1"/>
                </a:solidFill>
              </a:rPr>
              <a:t> </a:t>
            </a:r>
            <a:r>
              <a:rPr lang="tr-TR" sz="4000" i="1" kern="0" dirty="0" err="1" smtClean="0">
                <a:solidFill>
                  <a:schemeClr val="tx1"/>
                </a:solidFill>
              </a:rPr>
              <a:t>oleae</a:t>
            </a:r>
            <a:r>
              <a:rPr lang="tr-TR" sz="4000" kern="0" dirty="0" smtClean="0">
                <a:solidFill>
                  <a:schemeClr val="tx1"/>
                </a:solidFill>
              </a:rPr>
              <a:t> Bern.)</a:t>
            </a:r>
            <a:endParaRPr lang="en-US" sz="4000" kern="0" dirty="0" smtClean="0">
              <a:solidFill>
                <a:schemeClr val="tx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Veri Yer Tutucusu 1"/>
          <p:cNvSpPr>
            <a:spLocks noGrp="1"/>
          </p:cNvSpPr>
          <p:nvPr>
            <p:ph type="dt" sz="quarter" idx="10"/>
          </p:nvPr>
        </p:nvSpPr>
        <p:spPr>
          <a:noFill/>
        </p:spPr>
        <p:txBody>
          <a:bodyPr/>
          <a:lstStyle/>
          <a:p>
            <a:fld id="{57F3A6CE-1A74-41BB-A2D3-4A0A809E6914}" type="datetime1">
              <a:rPr lang="tr-TR" smtClean="0"/>
              <a:pPr/>
              <a:t>24.11.2016</a:t>
            </a:fld>
            <a:endParaRPr lang="tr-TR" smtClean="0"/>
          </a:p>
        </p:txBody>
      </p:sp>
      <p:sp>
        <p:nvSpPr>
          <p:cNvPr id="3076" name="Dikdörtgen 3"/>
          <p:cNvSpPr>
            <a:spLocks noChangeArrowheads="1"/>
          </p:cNvSpPr>
          <p:nvPr/>
        </p:nvSpPr>
        <p:spPr bwMode="auto">
          <a:xfrm>
            <a:off x="604838" y="1196975"/>
            <a:ext cx="7993062" cy="461665"/>
          </a:xfrm>
          <a:prstGeom prst="rect">
            <a:avLst/>
          </a:prstGeom>
          <a:noFill/>
          <a:ln w="9525">
            <a:noFill/>
            <a:miter lim="800000"/>
            <a:headEnd/>
            <a:tailEnd/>
          </a:ln>
        </p:spPr>
        <p:txBody>
          <a:bodyPr>
            <a:spAutoFit/>
          </a:bodyPr>
          <a:lstStyle/>
          <a:p>
            <a:r>
              <a:rPr lang="tr-TR" sz="2400" dirty="0">
                <a:latin typeface="Times New Roman" pitchFamily="18" charset="0"/>
                <a:cs typeface="Times New Roman" pitchFamily="18" charset="0"/>
              </a:rPr>
              <a:t>        </a:t>
            </a:r>
          </a:p>
        </p:txBody>
      </p:sp>
      <p:sp>
        <p:nvSpPr>
          <p:cNvPr id="5" name="4 Dikey Kaydırma"/>
          <p:cNvSpPr/>
          <p:nvPr/>
        </p:nvSpPr>
        <p:spPr>
          <a:xfrm>
            <a:off x="1571604" y="142852"/>
            <a:ext cx="7072362" cy="6357958"/>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200" dirty="0" smtClean="0">
                <a:latin typeface="Times New Roman" pitchFamily="18" charset="0"/>
                <a:cs typeface="Times New Roman" pitchFamily="18" charset="0"/>
              </a:rPr>
              <a:t>Zeytin </a:t>
            </a:r>
            <a:r>
              <a:rPr lang="tr-TR" sz="2200" dirty="0" err="1" smtClean="0">
                <a:latin typeface="Times New Roman" pitchFamily="18" charset="0"/>
                <a:cs typeface="Times New Roman" pitchFamily="18" charset="0"/>
              </a:rPr>
              <a:t>karakoşnili</a:t>
            </a:r>
            <a:r>
              <a:rPr lang="tr-TR" sz="2200" dirty="0" smtClean="0">
                <a:latin typeface="Times New Roman" pitchFamily="18" charset="0"/>
                <a:cs typeface="Times New Roman" pitchFamily="18" charset="0"/>
              </a:rPr>
              <a:t>, esas itibarı ile çeşitli zararlılara karşı yoğun ilaçlamaların yapıldığı, Gemlik sofralık zeytini üretilen Marmara Bölgesi ile; Ege Bölgesinin, Marmara Bölgesine bitişik olan Balıkesir İlinin Bandırma ve Erdek İlçelerinde ve Zeytin sineğine karşı 1980’li yılların ortalarından bu yana, yoğun olarak ULV-</a:t>
            </a:r>
            <a:r>
              <a:rPr lang="tr-TR" sz="2200" dirty="0" err="1" smtClean="0">
                <a:latin typeface="Times New Roman" pitchFamily="18" charset="0"/>
                <a:cs typeface="Times New Roman" pitchFamily="18" charset="0"/>
              </a:rPr>
              <a:t>bait</a:t>
            </a:r>
            <a:r>
              <a:rPr lang="tr-TR" sz="2200" dirty="0" smtClean="0">
                <a:latin typeface="Times New Roman" pitchFamily="18" charset="0"/>
                <a:cs typeface="Times New Roman" pitchFamily="18" charset="0"/>
              </a:rPr>
              <a:t> </a:t>
            </a:r>
            <a:r>
              <a:rPr lang="tr-TR" sz="2200" dirty="0" err="1" smtClean="0">
                <a:latin typeface="Times New Roman" pitchFamily="18" charset="0"/>
                <a:cs typeface="Times New Roman" pitchFamily="18" charset="0"/>
              </a:rPr>
              <a:t>spray</a:t>
            </a:r>
            <a:r>
              <a:rPr lang="tr-TR" sz="2200" dirty="0" smtClean="0">
                <a:latin typeface="Times New Roman" pitchFamily="18" charset="0"/>
                <a:cs typeface="Times New Roman" pitchFamily="18" charset="0"/>
              </a:rPr>
              <a:t> uygulamalarının yapıldığı Balıkesir ve Çanakkale İllerinin sahil bandında yer alan zeytinliklerde sorun haline gelmiştir. Bu yerlerin dışında kalan Ege ve Akdeniz bölgesi zeytin alanlarında ise sorun değildir.</a:t>
            </a:r>
          </a:p>
          <a:p>
            <a:pPr algn="ctr"/>
            <a:endParaRPr lang="tr-TR" sz="22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1"/>
          </p:nvPr>
        </p:nvSpPr>
        <p:spPr>
          <a:xfrm>
            <a:off x="250825" y="404813"/>
            <a:ext cx="8305800" cy="5257800"/>
          </a:xfrm>
        </p:spPr>
        <p:txBody>
          <a:bodyPr/>
          <a:lstStyle/>
          <a:p>
            <a:pPr eaLnBrk="1" hangingPunct="1">
              <a:lnSpc>
                <a:spcPct val="80000"/>
              </a:lnSpc>
              <a:buFontTx/>
              <a:buNone/>
            </a:pPr>
            <a:r>
              <a:rPr lang="tr-TR" sz="2300" b="1" smtClean="0"/>
              <a:t>Tanımı ve Yaşayışı</a:t>
            </a:r>
          </a:p>
          <a:p>
            <a:pPr eaLnBrk="1" hangingPunct="1">
              <a:lnSpc>
                <a:spcPct val="80000"/>
              </a:lnSpc>
              <a:buFontTx/>
              <a:buNone/>
            </a:pPr>
            <a:r>
              <a:rPr lang="tr-TR" sz="2300" smtClean="0"/>
              <a:t>● Aktif larva, turuncuya yakın sarı renkte ve hareketlidir.</a:t>
            </a:r>
          </a:p>
          <a:p>
            <a:pPr eaLnBrk="1" hangingPunct="1">
              <a:lnSpc>
                <a:spcPct val="80000"/>
              </a:lnSpc>
              <a:buFontTx/>
              <a:buNone/>
            </a:pPr>
            <a:r>
              <a:rPr lang="tr-TR" sz="2300" smtClean="0"/>
              <a:t>● Kışı genellikle yapraklarda ikinci ve üçüncü dönem</a:t>
            </a:r>
          </a:p>
          <a:p>
            <a:pPr eaLnBrk="1" hangingPunct="1">
              <a:lnSpc>
                <a:spcPct val="80000"/>
              </a:lnSpc>
              <a:buFontTx/>
              <a:buNone/>
            </a:pPr>
            <a:r>
              <a:rPr lang="tr-TR" sz="2300" smtClean="0"/>
              <a:t>larva halinde geçirmektedir. Bu arada diğer dönemlere</a:t>
            </a:r>
          </a:p>
          <a:p>
            <a:pPr eaLnBrk="1" hangingPunct="1">
              <a:lnSpc>
                <a:spcPct val="80000"/>
              </a:lnSpc>
              <a:buFontTx/>
              <a:buNone/>
            </a:pPr>
            <a:r>
              <a:rPr lang="tr-TR" sz="2300" smtClean="0"/>
              <a:t>de rastlanmaktadır.</a:t>
            </a:r>
          </a:p>
          <a:p>
            <a:pPr eaLnBrk="1" hangingPunct="1">
              <a:lnSpc>
                <a:spcPct val="80000"/>
              </a:lnSpc>
              <a:buFontTx/>
              <a:buNone/>
            </a:pPr>
            <a:r>
              <a:rPr lang="tr-TR" sz="2300" smtClean="0"/>
              <a:t>● kışın sıcaklık </a:t>
            </a:r>
          </a:p>
          <a:p>
            <a:pPr eaLnBrk="1" hangingPunct="1">
              <a:lnSpc>
                <a:spcPct val="80000"/>
              </a:lnSpc>
              <a:buFontTx/>
              <a:buNone/>
            </a:pPr>
            <a:r>
              <a:rPr lang="tr-TR" sz="2300" smtClean="0"/>
              <a:t>5-6 gün </a:t>
            </a:r>
            <a:r>
              <a:rPr lang="tr-TR" sz="2300" baseline="30000" smtClean="0"/>
              <a:t>0</a:t>
            </a:r>
            <a:r>
              <a:rPr lang="tr-TR" sz="2300" smtClean="0"/>
              <a:t>C altına</a:t>
            </a:r>
          </a:p>
          <a:p>
            <a:pPr eaLnBrk="1" hangingPunct="1">
              <a:lnSpc>
                <a:spcPct val="80000"/>
              </a:lnSpc>
              <a:buFontTx/>
              <a:buNone/>
            </a:pPr>
            <a:r>
              <a:rPr lang="tr-TR" sz="2300" smtClean="0"/>
              <a:t>düştüğü takdirde, yaz aylarında </a:t>
            </a:r>
          </a:p>
          <a:p>
            <a:pPr eaLnBrk="1" hangingPunct="1">
              <a:lnSpc>
                <a:spcPct val="80000"/>
              </a:lnSpc>
              <a:buFontTx/>
              <a:buNone/>
            </a:pPr>
            <a:r>
              <a:rPr lang="tr-TR" sz="2300" smtClean="0"/>
              <a:t>da kuru sıcakların etkisiyle</a:t>
            </a:r>
          </a:p>
          <a:p>
            <a:pPr eaLnBrk="1" hangingPunct="1">
              <a:lnSpc>
                <a:spcPct val="80000"/>
              </a:lnSpc>
              <a:buFontTx/>
              <a:buNone/>
            </a:pPr>
            <a:r>
              <a:rPr lang="tr-TR" sz="2300" smtClean="0"/>
              <a:t>önemli ölçüde doğal ölüm </a:t>
            </a:r>
          </a:p>
          <a:p>
            <a:pPr eaLnBrk="1" hangingPunct="1">
              <a:lnSpc>
                <a:spcPct val="80000"/>
              </a:lnSpc>
              <a:buFontTx/>
              <a:buNone/>
            </a:pPr>
            <a:r>
              <a:rPr lang="tr-TR" sz="2300" smtClean="0"/>
              <a:t>görülmektedir.</a:t>
            </a:r>
          </a:p>
        </p:txBody>
      </p:sp>
      <p:pic>
        <p:nvPicPr>
          <p:cNvPr id="17411" name="Picture 4"/>
          <p:cNvPicPr>
            <a:picLocks noChangeAspect="1" noChangeArrowheads="1"/>
          </p:cNvPicPr>
          <p:nvPr/>
        </p:nvPicPr>
        <p:blipFill>
          <a:blip r:embed="rId2"/>
          <a:srcRect/>
          <a:stretch>
            <a:fillRect/>
          </a:stretch>
        </p:blipFill>
        <p:spPr bwMode="auto">
          <a:xfrm>
            <a:off x="4643438" y="2349500"/>
            <a:ext cx="4343400" cy="3910013"/>
          </a:xfrm>
          <a:prstGeom prst="rect">
            <a:avLst/>
          </a:prstGeom>
          <a:noFill/>
          <a:ln w="9525">
            <a:noFill/>
            <a:miter lim="800000"/>
            <a:headEnd/>
            <a:tailEnd/>
          </a:ln>
        </p:spPr>
      </p:pic>
      <p:sp>
        <p:nvSpPr>
          <p:cNvPr id="17412" name="Rectangle 5"/>
          <p:cNvSpPr>
            <a:spLocks noChangeArrowheads="1"/>
          </p:cNvSpPr>
          <p:nvPr/>
        </p:nvSpPr>
        <p:spPr bwMode="auto">
          <a:xfrm>
            <a:off x="1676400" y="6491288"/>
            <a:ext cx="3352800" cy="366712"/>
          </a:xfrm>
          <a:prstGeom prst="rect">
            <a:avLst/>
          </a:prstGeom>
          <a:noFill/>
          <a:ln w="9525">
            <a:noFill/>
            <a:miter lim="800000"/>
            <a:headEnd/>
            <a:tailEnd/>
          </a:ln>
        </p:spPr>
        <p:txBody>
          <a:bodyPr>
            <a:spAutoFit/>
          </a:bodyPr>
          <a:lstStyle/>
          <a:p>
            <a:r>
              <a:rPr lang="tr-TR"/>
              <a:t>Zeytin karakoşnili’nin dişleri</a:t>
            </a:r>
          </a:p>
        </p:txBody>
      </p:sp>
      <p:sp>
        <p:nvSpPr>
          <p:cNvPr id="17413" name="Veri Yer Tutucusu 1"/>
          <p:cNvSpPr>
            <a:spLocks noGrp="1"/>
          </p:cNvSpPr>
          <p:nvPr>
            <p:ph type="dt" sz="quarter" idx="10"/>
          </p:nvPr>
        </p:nvSpPr>
        <p:spPr>
          <a:noFill/>
        </p:spPr>
        <p:txBody>
          <a:bodyPr/>
          <a:lstStyle/>
          <a:p>
            <a:fld id="{B2276BEA-E5D9-4C6C-9CA5-7DD922DB9A92}" type="datetime1">
              <a:rPr lang="tr-TR" smtClean="0"/>
              <a:pPr/>
              <a:t>24.11.2016</a:t>
            </a:fld>
            <a:endParaRPr lang="tr-TR" smtClean="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type="body" idx="1"/>
          </p:nvPr>
        </p:nvSpPr>
        <p:spPr/>
        <p:txBody>
          <a:bodyPr/>
          <a:lstStyle/>
          <a:p>
            <a:pPr eaLnBrk="1" hangingPunct="1">
              <a:lnSpc>
                <a:spcPct val="90000"/>
              </a:lnSpc>
              <a:buFontTx/>
              <a:buNone/>
            </a:pPr>
            <a:r>
              <a:rPr lang="tr-TR" sz="2400" b="1" smtClean="0"/>
              <a:t>Tanımı ve Yaşayışı</a:t>
            </a:r>
          </a:p>
          <a:p>
            <a:pPr eaLnBrk="1" hangingPunct="1">
              <a:lnSpc>
                <a:spcPct val="90000"/>
              </a:lnSpc>
              <a:buFontTx/>
              <a:buNone/>
            </a:pPr>
            <a:r>
              <a:rPr lang="tr-TR" sz="2400" smtClean="0"/>
              <a:t>● Ergin dişinin vücudu, oval şekilde olup, koyu eflatun</a:t>
            </a:r>
          </a:p>
          <a:p>
            <a:pPr eaLnBrk="1" hangingPunct="1">
              <a:lnSpc>
                <a:spcPct val="90000"/>
              </a:lnSpc>
              <a:buFontTx/>
              <a:buNone/>
            </a:pPr>
            <a:r>
              <a:rPr lang="tr-TR" sz="2400" smtClean="0"/>
              <a:t>veya mor renktedir.</a:t>
            </a:r>
          </a:p>
          <a:p>
            <a:pPr eaLnBrk="1" hangingPunct="1">
              <a:lnSpc>
                <a:spcPct val="90000"/>
              </a:lnSpc>
              <a:buFontTx/>
              <a:buNone/>
            </a:pPr>
            <a:r>
              <a:rPr lang="tr-TR" sz="2400" smtClean="0"/>
              <a:t>● Erkek, pembemsi eflatun renkte,1 mm uzunluğunda</a:t>
            </a:r>
          </a:p>
          <a:p>
            <a:pPr eaLnBrk="1" hangingPunct="1">
              <a:lnSpc>
                <a:spcPct val="90000"/>
              </a:lnSpc>
              <a:buFontTx/>
              <a:buNone/>
            </a:pPr>
            <a:r>
              <a:rPr lang="tr-TR" sz="2400" smtClean="0"/>
              <a:t>narin yapılı ve bir çift kanatlıdır.</a:t>
            </a:r>
          </a:p>
          <a:p>
            <a:pPr eaLnBrk="1" hangingPunct="1">
              <a:lnSpc>
                <a:spcPct val="90000"/>
              </a:lnSpc>
              <a:buFontTx/>
              <a:buNone/>
            </a:pPr>
            <a:r>
              <a:rPr lang="tr-TR" sz="2400" smtClean="0"/>
              <a:t>● Kışı olgun dişi döneminde geçirir.</a:t>
            </a:r>
          </a:p>
          <a:p>
            <a:pPr eaLnBrk="1" hangingPunct="1">
              <a:lnSpc>
                <a:spcPct val="90000"/>
              </a:lnSpc>
              <a:buFontTx/>
              <a:buNone/>
            </a:pPr>
            <a:r>
              <a:rPr lang="tr-TR" sz="2400" smtClean="0"/>
              <a:t>●Yumurtalarını o yılın iklim koşullarına göre, nisan</a:t>
            </a:r>
          </a:p>
          <a:p>
            <a:pPr eaLnBrk="1" hangingPunct="1">
              <a:lnSpc>
                <a:spcPct val="90000"/>
              </a:lnSpc>
              <a:buFontTx/>
              <a:buNone/>
            </a:pPr>
            <a:r>
              <a:rPr lang="tr-TR" sz="2400" smtClean="0"/>
              <a:t>ayının ilk yarısı veya mayıs ayı ilk haftasında bırakmaya</a:t>
            </a:r>
          </a:p>
          <a:p>
            <a:pPr eaLnBrk="1" hangingPunct="1">
              <a:lnSpc>
                <a:spcPct val="90000"/>
              </a:lnSpc>
              <a:buFontTx/>
              <a:buNone/>
            </a:pPr>
            <a:r>
              <a:rPr lang="tr-TR" sz="2400" smtClean="0"/>
              <a:t>başlar.</a:t>
            </a:r>
          </a:p>
        </p:txBody>
      </p:sp>
      <p:sp>
        <p:nvSpPr>
          <p:cNvPr id="5123" name="Veri Yer Tutucusu 1"/>
          <p:cNvSpPr>
            <a:spLocks noGrp="1"/>
          </p:cNvSpPr>
          <p:nvPr>
            <p:ph type="dt" sz="quarter" idx="10"/>
          </p:nvPr>
        </p:nvSpPr>
        <p:spPr>
          <a:noFill/>
        </p:spPr>
        <p:txBody>
          <a:bodyPr/>
          <a:lstStyle/>
          <a:p>
            <a:fld id="{79B70F7F-0952-475C-B83C-C54162A565F5}" type="datetime1">
              <a:rPr lang="tr-TR" smtClean="0"/>
              <a:pPr/>
              <a:t>24.11.2016</a:t>
            </a:fld>
            <a:endParaRPr lang="tr-TR"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3"/>
          <p:cNvSpPr>
            <a:spLocks noGrp="1" noChangeArrowheads="1"/>
          </p:cNvSpPr>
          <p:nvPr>
            <p:ph type="body" idx="1"/>
          </p:nvPr>
        </p:nvSpPr>
        <p:spPr>
          <a:xfrm>
            <a:off x="755650" y="692150"/>
            <a:ext cx="7488238" cy="5434013"/>
          </a:xfrm>
        </p:spPr>
        <p:txBody>
          <a:bodyPr>
            <a:normAutofit lnSpcReduction="10000"/>
          </a:bodyPr>
          <a:lstStyle/>
          <a:p>
            <a:pPr eaLnBrk="1" hangingPunct="1">
              <a:lnSpc>
                <a:spcPct val="80000"/>
              </a:lnSpc>
              <a:buFontTx/>
              <a:buNone/>
            </a:pPr>
            <a:r>
              <a:rPr lang="tr-TR" sz="2400" b="1" smtClean="0">
                <a:solidFill>
                  <a:schemeClr val="hlink"/>
                </a:solidFill>
              </a:rPr>
              <a:t>   TANIMI</a:t>
            </a:r>
            <a:r>
              <a:rPr lang="tr-TR" sz="2400" b="1" smtClean="0"/>
              <a:t> </a:t>
            </a:r>
          </a:p>
          <a:p>
            <a:pPr eaLnBrk="1" hangingPunct="1">
              <a:lnSpc>
                <a:spcPct val="80000"/>
              </a:lnSpc>
              <a:buFontTx/>
              <a:buNone/>
            </a:pPr>
            <a:endParaRPr lang="tr-TR" sz="2400" b="1" smtClean="0"/>
          </a:p>
          <a:p>
            <a:pPr eaLnBrk="1" hangingPunct="1">
              <a:lnSpc>
                <a:spcPct val="80000"/>
              </a:lnSpc>
              <a:buFontTx/>
              <a:buBlip>
                <a:blip r:embed="rId2"/>
              </a:buBlip>
            </a:pPr>
            <a:r>
              <a:rPr lang="tr-TR" sz="2400" smtClean="0"/>
              <a:t>Ergin dişi 2-2.5mm. uzunlukta,1-4 mm. genişlikte ve 2-2.5 mm. yüksekliğindedir.</a:t>
            </a:r>
          </a:p>
          <a:p>
            <a:pPr eaLnBrk="1" hangingPunct="1">
              <a:lnSpc>
                <a:spcPct val="80000"/>
              </a:lnSpc>
              <a:buFontTx/>
              <a:buBlip>
                <a:blip r:embed="rId2"/>
              </a:buBlip>
            </a:pPr>
            <a:endParaRPr lang="tr-TR" sz="2400" smtClean="0"/>
          </a:p>
          <a:p>
            <a:pPr eaLnBrk="1" hangingPunct="1">
              <a:lnSpc>
                <a:spcPct val="80000"/>
              </a:lnSpc>
              <a:buFontTx/>
              <a:buBlip>
                <a:blip r:embed="rId2"/>
              </a:buBlip>
            </a:pPr>
            <a:r>
              <a:rPr lang="tr-TR" sz="2400" smtClean="0"/>
              <a:t>Genç dişi açık kahverengi olmasına karşılık, yumurtalı dişiler siyah renktedir.</a:t>
            </a:r>
          </a:p>
          <a:p>
            <a:pPr eaLnBrk="1" hangingPunct="1">
              <a:lnSpc>
                <a:spcPct val="80000"/>
              </a:lnSpc>
              <a:buFontTx/>
              <a:buBlip>
                <a:blip r:embed="rId2"/>
              </a:buBlip>
            </a:pPr>
            <a:endParaRPr lang="tr-TR" sz="2400" smtClean="0"/>
          </a:p>
          <a:p>
            <a:pPr eaLnBrk="1" hangingPunct="1">
              <a:lnSpc>
                <a:spcPct val="80000"/>
              </a:lnSpc>
              <a:buFontTx/>
              <a:buBlip>
                <a:blip r:embed="rId2"/>
              </a:buBlip>
            </a:pPr>
            <a:r>
              <a:rPr lang="tr-TR" sz="2400" smtClean="0"/>
              <a:t>Sırt kısmında “H” harfine benzer bir kabartı bulunmaktadır.</a:t>
            </a:r>
          </a:p>
          <a:p>
            <a:pPr eaLnBrk="1" hangingPunct="1">
              <a:lnSpc>
                <a:spcPct val="80000"/>
              </a:lnSpc>
              <a:buFontTx/>
              <a:buBlip>
                <a:blip r:embed="rId2"/>
              </a:buBlip>
            </a:pPr>
            <a:endParaRPr lang="tr-TR" sz="2400" smtClean="0"/>
          </a:p>
          <a:p>
            <a:pPr eaLnBrk="1" hangingPunct="1">
              <a:lnSpc>
                <a:spcPct val="80000"/>
              </a:lnSpc>
              <a:buFontTx/>
              <a:buBlip>
                <a:blip r:embed="rId2"/>
              </a:buBlip>
            </a:pPr>
            <a:r>
              <a:rPr lang="tr-TR" sz="2400" smtClean="0"/>
              <a:t>Yumurta başlangıçta beyaz 2-3 gün sonra saman rengi veya şarap kırmızısı renktedir. </a:t>
            </a:r>
          </a:p>
          <a:p>
            <a:pPr eaLnBrk="1" hangingPunct="1">
              <a:lnSpc>
                <a:spcPct val="80000"/>
              </a:lnSpc>
              <a:buFontTx/>
              <a:buBlip>
                <a:blip r:embed="rId2"/>
              </a:buBlip>
            </a:pPr>
            <a:endParaRPr lang="tr-TR" sz="2400" smtClean="0"/>
          </a:p>
          <a:p>
            <a:pPr eaLnBrk="1" hangingPunct="1">
              <a:lnSpc>
                <a:spcPct val="80000"/>
              </a:lnSpc>
              <a:buFontTx/>
              <a:buBlip>
                <a:blip r:embed="rId2"/>
              </a:buBlip>
            </a:pPr>
            <a:r>
              <a:rPr lang="tr-TR" sz="2400" smtClean="0"/>
              <a:t>Kışı genellikle yapraklarda larva halinde geçirmektedir.</a:t>
            </a:r>
            <a:endParaRPr lang="en-US" sz="2400" smtClean="0"/>
          </a:p>
        </p:txBody>
      </p:sp>
      <p:sp>
        <p:nvSpPr>
          <p:cNvPr id="8195" name="Veri Yer Tutucusu 1"/>
          <p:cNvSpPr>
            <a:spLocks noGrp="1"/>
          </p:cNvSpPr>
          <p:nvPr>
            <p:ph type="dt" sz="quarter" idx="10"/>
          </p:nvPr>
        </p:nvSpPr>
        <p:spPr>
          <a:noFill/>
        </p:spPr>
        <p:txBody>
          <a:bodyPr/>
          <a:lstStyle/>
          <a:p>
            <a:fld id="{D84D5725-D900-4883-BB8B-D607FEFF8450}" type="datetime1">
              <a:rPr lang="tr-TR" smtClean="0"/>
              <a:pPr/>
              <a:t>24.11.2016</a:t>
            </a:fld>
            <a:endParaRPr lang="tr-TR"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noChangeArrowheads="1"/>
          </p:cNvSpPr>
          <p:nvPr/>
        </p:nvSpPr>
        <p:spPr bwMode="auto">
          <a:xfrm>
            <a:off x="611188" y="1557338"/>
            <a:ext cx="7777162" cy="3538537"/>
          </a:xfrm>
          <a:prstGeom prst="rect">
            <a:avLst/>
          </a:prstGeom>
          <a:noFill/>
          <a:ln w="9525">
            <a:noFill/>
            <a:miter lim="800000"/>
            <a:headEnd/>
            <a:tailEnd/>
          </a:ln>
        </p:spPr>
        <p:txBody>
          <a:bodyPr anchor="ctr">
            <a:spAutoFit/>
          </a:bodyPr>
          <a:lstStyle/>
          <a:p>
            <a:pPr indent="457200" algn="just" eaLnBrk="0" hangingPunct="0"/>
            <a:r>
              <a:rPr lang="tr-TR" sz="2800">
                <a:latin typeface="Times New Roman" pitchFamily="18" charset="0"/>
                <a:cs typeface="Times New Roman" pitchFamily="18" charset="0"/>
              </a:rPr>
              <a:t>Zeytin kara koşnili larva ve ergin dönemlerinde ağacın özsuyunu emerek beslenir ve salgıladığı tatlı madde bütün ağacı sarar. Bir yandan özsuyun emilmesi, diğer yandan karaballığın fotosenteze engel olması ağaçları zayıflatır ve üründe azalmalara neden olur. Koşnilin yoğunluğu arttıkça yaprak ve meyve dökümleri ile yapraklarda kurumalar başlar, ürün kaybı % 60-70’e kadar çıkabilmektedir. </a:t>
            </a:r>
            <a:endParaRPr lang="tr-TR" sz="1400">
              <a:latin typeface="Times New Roman" pitchFamily="18" charset="0"/>
              <a:cs typeface="Times New Roman" pitchFamily="18" charset="0"/>
            </a:endParaRPr>
          </a:p>
        </p:txBody>
      </p:sp>
      <p:sp>
        <p:nvSpPr>
          <p:cNvPr id="11267" name="Veri Yer Tutucusu 1"/>
          <p:cNvSpPr>
            <a:spLocks noGrp="1"/>
          </p:cNvSpPr>
          <p:nvPr>
            <p:ph type="dt" sz="quarter" idx="10"/>
          </p:nvPr>
        </p:nvSpPr>
        <p:spPr>
          <a:noFill/>
        </p:spPr>
        <p:txBody>
          <a:bodyPr/>
          <a:lstStyle/>
          <a:p>
            <a:fld id="{4BACFCDB-E92A-4CFE-894C-3FE97D1B53C6}" type="datetime1">
              <a:rPr lang="tr-TR" smtClean="0"/>
              <a:pPr/>
              <a:t>24.11.2016</a:t>
            </a:fld>
            <a:endParaRPr lang="tr-TR" smtClean="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3"/>
          <p:cNvSpPr>
            <a:spLocks noGrp="1" noChangeArrowheads="1"/>
          </p:cNvSpPr>
          <p:nvPr>
            <p:ph type="body" idx="1"/>
          </p:nvPr>
        </p:nvSpPr>
        <p:spPr>
          <a:xfrm>
            <a:off x="457200" y="476250"/>
            <a:ext cx="8229600" cy="6121400"/>
          </a:xfrm>
        </p:spPr>
        <p:txBody>
          <a:bodyPr/>
          <a:lstStyle/>
          <a:p>
            <a:pPr eaLnBrk="1" hangingPunct="1">
              <a:lnSpc>
                <a:spcPct val="80000"/>
              </a:lnSpc>
            </a:pPr>
            <a:endParaRPr lang="tr-TR" sz="2000" b="1" dirty="0" smtClean="0">
              <a:solidFill>
                <a:schemeClr val="hlink"/>
              </a:solidFill>
            </a:endParaRPr>
          </a:p>
          <a:p>
            <a:pPr eaLnBrk="1" hangingPunct="1">
              <a:lnSpc>
                <a:spcPct val="80000"/>
              </a:lnSpc>
              <a:buFontTx/>
              <a:buNone/>
            </a:pPr>
            <a:r>
              <a:rPr lang="tr-TR" sz="2000" b="1" dirty="0" smtClean="0">
                <a:solidFill>
                  <a:schemeClr val="hlink"/>
                </a:solidFill>
              </a:rPr>
              <a:t>    YAŞAYIŞI</a:t>
            </a:r>
          </a:p>
          <a:p>
            <a:pPr eaLnBrk="1" hangingPunct="1">
              <a:lnSpc>
                <a:spcPct val="80000"/>
              </a:lnSpc>
            </a:pPr>
            <a:endParaRPr lang="tr-TR" sz="2000" b="1" dirty="0" smtClean="0">
              <a:solidFill>
                <a:schemeClr val="hlink"/>
              </a:solidFill>
            </a:endParaRPr>
          </a:p>
          <a:p>
            <a:pPr eaLnBrk="1" hangingPunct="1">
              <a:lnSpc>
                <a:spcPct val="80000"/>
              </a:lnSpc>
              <a:buFontTx/>
              <a:buBlip>
                <a:blip r:embed="rId2"/>
              </a:buBlip>
            </a:pPr>
            <a:r>
              <a:rPr lang="tr-TR" sz="1800" dirty="0" smtClean="0"/>
              <a:t>500-3000 kadar yumurta yapar.</a:t>
            </a:r>
          </a:p>
          <a:p>
            <a:pPr eaLnBrk="1" hangingPunct="1">
              <a:lnSpc>
                <a:spcPct val="80000"/>
              </a:lnSpc>
              <a:buFontTx/>
              <a:buBlip>
                <a:blip r:embed="rId2"/>
              </a:buBlip>
            </a:pPr>
            <a:endParaRPr lang="tr-TR" sz="1800" dirty="0" smtClean="0"/>
          </a:p>
          <a:p>
            <a:pPr eaLnBrk="1" hangingPunct="1">
              <a:lnSpc>
                <a:spcPct val="80000"/>
              </a:lnSpc>
              <a:buFontTx/>
              <a:buBlip>
                <a:blip r:embed="rId2"/>
              </a:buBlip>
            </a:pPr>
            <a:r>
              <a:rPr lang="tr-TR" sz="1800" dirty="0" smtClean="0"/>
              <a:t>İlkbaharda ergin hale gelen dişi </a:t>
            </a:r>
            <a:r>
              <a:rPr lang="tr-TR" sz="1800" dirty="0" err="1" smtClean="0"/>
              <a:t>karakoşnil</a:t>
            </a:r>
            <a:r>
              <a:rPr lang="tr-TR" sz="1800" dirty="0" smtClean="0"/>
              <a:t>, yumurtasını erkeğe lüzum görmeden yani çiftleşmeden yapar. Bu yumurtaları kabuk altında bulunur.</a:t>
            </a:r>
          </a:p>
          <a:p>
            <a:pPr eaLnBrk="1" hangingPunct="1">
              <a:lnSpc>
                <a:spcPct val="80000"/>
              </a:lnSpc>
              <a:buFontTx/>
              <a:buBlip>
                <a:blip r:embed="rId2"/>
              </a:buBlip>
            </a:pPr>
            <a:endParaRPr lang="tr-TR" sz="1800" dirty="0" smtClean="0"/>
          </a:p>
          <a:p>
            <a:pPr eaLnBrk="1" hangingPunct="1">
              <a:lnSpc>
                <a:spcPct val="80000"/>
              </a:lnSpc>
              <a:buFontTx/>
              <a:buBlip>
                <a:blip r:embed="rId2"/>
              </a:buBlip>
            </a:pPr>
            <a:r>
              <a:rPr lang="tr-TR" sz="1800" dirty="0" smtClean="0"/>
              <a:t>Yumurtlama süresi 2 aydır. Bu süre içerisinde bırakılan yumurtaların dışarıya çıkması kademeli bir seyir takip eder. Yumurtanın da çatlamadan evvel kuluçka süresi 1 aydır. Bu bakımdan yumurta ve </a:t>
            </a:r>
            <a:r>
              <a:rPr lang="tr-TR" sz="1800" dirty="0" err="1" smtClean="0"/>
              <a:t>nimf</a:t>
            </a:r>
            <a:r>
              <a:rPr lang="tr-TR" sz="1800" dirty="0" smtClean="0"/>
              <a:t> görünmesi ağaç üzerinde kademeli olacağından aynı anda ana,yumurta ve </a:t>
            </a:r>
            <a:r>
              <a:rPr lang="tr-TR" sz="1800" dirty="0" err="1" smtClean="0"/>
              <a:t>nimf</a:t>
            </a:r>
            <a:r>
              <a:rPr lang="tr-TR" sz="1800" dirty="0" smtClean="0"/>
              <a:t> görmek mümkündür.  </a:t>
            </a:r>
          </a:p>
          <a:p>
            <a:pPr eaLnBrk="1" hangingPunct="1">
              <a:lnSpc>
                <a:spcPct val="80000"/>
              </a:lnSpc>
              <a:buFontTx/>
              <a:buBlip>
                <a:blip r:embed="rId2"/>
              </a:buBlip>
            </a:pPr>
            <a:endParaRPr lang="tr-TR" sz="1800" dirty="0" smtClean="0"/>
          </a:p>
          <a:p>
            <a:pPr eaLnBrk="1" hangingPunct="1">
              <a:lnSpc>
                <a:spcPct val="80000"/>
              </a:lnSpc>
              <a:buFontTx/>
              <a:buBlip>
                <a:blip r:embed="rId2"/>
              </a:buBlip>
            </a:pPr>
            <a:r>
              <a:rPr lang="tr-TR" sz="1800" dirty="0" err="1" smtClean="0"/>
              <a:t>Nimfler</a:t>
            </a:r>
            <a:r>
              <a:rPr lang="tr-TR" sz="1800" dirty="0" smtClean="0"/>
              <a:t> ilk olarak hareketlidir. Genel olarak zeytinin yaprağını seçerler. Yaprağın altına geçip ana damara sıralanır ve onu emmeye başlarlar. Genel olarak dördüncü yaşa kadar yaprakta oylanırlar.</a:t>
            </a:r>
          </a:p>
          <a:p>
            <a:pPr eaLnBrk="1" hangingPunct="1">
              <a:lnSpc>
                <a:spcPct val="80000"/>
              </a:lnSpc>
              <a:buFontTx/>
              <a:buBlip>
                <a:blip r:embed="rId2"/>
              </a:buBlip>
            </a:pPr>
            <a:endParaRPr lang="tr-TR" sz="1800" dirty="0" smtClean="0"/>
          </a:p>
          <a:p>
            <a:pPr eaLnBrk="1" hangingPunct="1">
              <a:lnSpc>
                <a:spcPct val="80000"/>
              </a:lnSpc>
              <a:buFontTx/>
              <a:buBlip>
                <a:blip r:embed="rId2"/>
              </a:buBlip>
            </a:pPr>
            <a:r>
              <a:rPr lang="tr-TR" sz="1800" dirty="0" smtClean="0"/>
              <a:t>Dördüncü yaşta ise ince dallara geçip oraya kendilerini tespit eder ve bacaklarını kaybedip kabuk bağlamaya başlarlar.</a:t>
            </a:r>
          </a:p>
          <a:p>
            <a:pPr eaLnBrk="1" hangingPunct="1">
              <a:lnSpc>
                <a:spcPct val="80000"/>
              </a:lnSpc>
              <a:buFontTx/>
              <a:buBlip>
                <a:blip r:embed="rId2"/>
              </a:buBlip>
            </a:pPr>
            <a:r>
              <a:rPr lang="tr-TR" sz="1800" dirty="0" smtClean="0"/>
              <a:t>Genel olarak kışa olgun </a:t>
            </a:r>
            <a:r>
              <a:rPr lang="tr-TR" sz="1800" dirty="0" err="1" smtClean="0"/>
              <a:t>nimf</a:t>
            </a:r>
            <a:r>
              <a:rPr lang="tr-TR" sz="1800" dirty="0" smtClean="0"/>
              <a:t> halinde girerlerse de her yaşta </a:t>
            </a:r>
            <a:r>
              <a:rPr lang="tr-TR" sz="1800" dirty="0" err="1" smtClean="0"/>
              <a:t>nimflere</a:t>
            </a:r>
            <a:r>
              <a:rPr lang="tr-TR" sz="1800" dirty="0" smtClean="0"/>
              <a:t> tesadüf edilebilir.   </a:t>
            </a:r>
            <a:endParaRPr lang="en-US" sz="1800" dirty="0" smtClean="0"/>
          </a:p>
        </p:txBody>
      </p:sp>
      <p:sp>
        <p:nvSpPr>
          <p:cNvPr id="10243" name="Veri Yer Tutucusu 1"/>
          <p:cNvSpPr>
            <a:spLocks noGrp="1"/>
          </p:cNvSpPr>
          <p:nvPr>
            <p:ph type="dt" sz="quarter" idx="10"/>
          </p:nvPr>
        </p:nvSpPr>
        <p:spPr>
          <a:noFill/>
        </p:spPr>
        <p:txBody>
          <a:bodyPr/>
          <a:lstStyle/>
          <a:p>
            <a:fld id="{FFFA6FC7-D1FC-455C-BA93-F19F303C2F02}" type="datetime1">
              <a:rPr lang="tr-TR" smtClean="0"/>
              <a:pPr/>
              <a:t>24.11.2016</a:t>
            </a:fld>
            <a:endParaRPr lang="tr-TR"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3"/>
          <p:cNvSpPr>
            <a:spLocks noGrp="1" noChangeArrowheads="1"/>
          </p:cNvSpPr>
          <p:nvPr>
            <p:ph type="body" idx="1"/>
          </p:nvPr>
        </p:nvSpPr>
        <p:spPr>
          <a:xfrm>
            <a:off x="755650" y="908050"/>
            <a:ext cx="7777163" cy="5184775"/>
          </a:xfrm>
        </p:spPr>
        <p:txBody>
          <a:bodyPr/>
          <a:lstStyle/>
          <a:p>
            <a:pPr eaLnBrk="1" hangingPunct="1">
              <a:lnSpc>
                <a:spcPct val="80000"/>
              </a:lnSpc>
              <a:buFontTx/>
              <a:buBlip>
                <a:blip r:embed="rId2"/>
              </a:buBlip>
            </a:pPr>
            <a:r>
              <a:rPr lang="tr-TR" sz="2000" dirty="0" err="1" smtClean="0"/>
              <a:t>Karakoşnil</a:t>
            </a:r>
            <a:r>
              <a:rPr lang="tr-TR" sz="2000" dirty="0" smtClean="0"/>
              <a:t> zeytinlerde iki şekilde zararlı olmaktadır.</a:t>
            </a:r>
          </a:p>
          <a:p>
            <a:pPr eaLnBrk="1" hangingPunct="1">
              <a:lnSpc>
                <a:spcPct val="80000"/>
              </a:lnSpc>
              <a:buFontTx/>
              <a:buBlip>
                <a:blip r:embed="rId2"/>
              </a:buBlip>
            </a:pPr>
            <a:endParaRPr lang="tr-TR" sz="2000" dirty="0" smtClean="0"/>
          </a:p>
          <a:p>
            <a:pPr eaLnBrk="1" hangingPunct="1">
              <a:lnSpc>
                <a:spcPct val="80000"/>
              </a:lnSpc>
              <a:buFontTx/>
              <a:buBlip>
                <a:blip r:embed="rId2"/>
              </a:buBlip>
            </a:pPr>
            <a:r>
              <a:rPr lang="tr-TR" sz="2000" dirty="0" smtClean="0"/>
              <a:t>Bunlardan biri doğrudan doğruya </a:t>
            </a:r>
            <a:r>
              <a:rPr lang="tr-TR" sz="2000" dirty="0" err="1" smtClean="0"/>
              <a:t>emgileri</a:t>
            </a:r>
            <a:r>
              <a:rPr lang="tr-TR" sz="2000" dirty="0" smtClean="0"/>
              <a:t> ile zararlı oluşu diğeri ise tatlı madde çıkararak </a:t>
            </a:r>
            <a:r>
              <a:rPr lang="tr-TR" sz="2000" dirty="0" err="1" smtClean="0"/>
              <a:t>fumajin</a:t>
            </a:r>
            <a:r>
              <a:rPr lang="tr-TR" sz="2000" dirty="0" smtClean="0"/>
              <a:t> oluşturmasıdır. Ergin koşnili yumurtlama sonuna doğru tatlı madde çıkarır. İşte bu tatlı madde çıkarış neticesinde dallar ve yapraklar iyice bulaşır. özellikle sıcak saatlerden serin saatlere geçişte ifrazat daha şiddetli olur. </a:t>
            </a:r>
          </a:p>
          <a:p>
            <a:pPr eaLnBrk="1" hangingPunct="1">
              <a:lnSpc>
                <a:spcPct val="80000"/>
              </a:lnSpc>
              <a:buFontTx/>
              <a:buBlip>
                <a:blip r:embed="rId2"/>
              </a:buBlip>
            </a:pPr>
            <a:endParaRPr lang="tr-TR" sz="2000" dirty="0" smtClean="0"/>
          </a:p>
          <a:p>
            <a:pPr eaLnBrk="1" hangingPunct="1">
              <a:lnSpc>
                <a:spcPct val="80000"/>
              </a:lnSpc>
              <a:buFontTx/>
              <a:buBlip>
                <a:blip r:embed="rId2"/>
              </a:buBlip>
            </a:pPr>
            <a:r>
              <a:rPr lang="tr-TR" sz="2000" dirty="0" smtClean="0"/>
              <a:t>İşte bu şekilde dalların ve yaprakların her yanı bulaşınca, havada uçuşan mantar sporları bu ortama yapışırlar ve süratle çoğalırlar.</a:t>
            </a:r>
          </a:p>
          <a:p>
            <a:pPr eaLnBrk="1" hangingPunct="1">
              <a:lnSpc>
                <a:spcPct val="80000"/>
              </a:lnSpc>
              <a:buFontTx/>
              <a:buBlip>
                <a:blip r:embed="rId2"/>
              </a:buBlip>
            </a:pPr>
            <a:endParaRPr lang="tr-TR" sz="2000" dirty="0" smtClean="0"/>
          </a:p>
          <a:p>
            <a:pPr eaLnBrk="1" hangingPunct="1">
              <a:lnSpc>
                <a:spcPct val="80000"/>
              </a:lnSpc>
              <a:buFontTx/>
              <a:buBlip>
                <a:blip r:embed="rId2"/>
              </a:buBlip>
            </a:pPr>
            <a:r>
              <a:rPr lang="tr-TR" sz="2000" dirty="0" smtClean="0"/>
              <a:t>Bu gibi ağaçlar baca isine bulanmış, üzerine kurum yağmış gibi olurlar.</a:t>
            </a:r>
          </a:p>
          <a:p>
            <a:pPr eaLnBrk="1" hangingPunct="1">
              <a:lnSpc>
                <a:spcPct val="80000"/>
              </a:lnSpc>
              <a:buFontTx/>
              <a:buBlip>
                <a:blip r:embed="rId2"/>
              </a:buBlip>
            </a:pPr>
            <a:endParaRPr lang="tr-TR" sz="2000" dirty="0" smtClean="0"/>
          </a:p>
          <a:p>
            <a:pPr eaLnBrk="1" hangingPunct="1">
              <a:lnSpc>
                <a:spcPct val="80000"/>
              </a:lnSpc>
              <a:buFontTx/>
              <a:buBlip>
                <a:blip r:embed="rId2"/>
              </a:buBlip>
            </a:pPr>
            <a:r>
              <a:rPr lang="tr-TR" sz="2000" dirty="0" smtClean="0"/>
              <a:t>Halk arasında kara hastalık (</a:t>
            </a:r>
            <a:r>
              <a:rPr lang="tr-TR" sz="2000" dirty="0" err="1" smtClean="0"/>
              <a:t>Fumajin</a:t>
            </a:r>
            <a:r>
              <a:rPr lang="tr-TR" sz="2000" dirty="0" smtClean="0"/>
              <a:t>) Karaballık denir. </a:t>
            </a:r>
            <a:endParaRPr lang="en-US" sz="2000" dirty="0" smtClean="0"/>
          </a:p>
        </p:txBody>
      </p:sp>
      <p:sp>
        <p:nvSpPr>
          <p:cNvPr id="12291" name="Veri Yer Tutucusu 1"/>
          <p:cNvSpPr>
            <a:spLocks noGrp="1"/>
          </p:cNvSpPr>
          <p:nvPr>
            <p:ph type="dt" sz="quarter" idx="10"/>
          </p:nvPr>
        </p:nvSpPr>
        <p:spPr>
          <a:noFill/>
        </p:spPr>
        <p:txBody>
          <a:bodyPr/>
          <a:lstStyle/>
          <a:p>
            <a:fld id="{4D5A791B-30C7-471C-91F9-A132B1674539}" type="datetime1">
              <a:rPr lang="tr-TR" smtClean="0"/>
              <a:pPr/>
              <a:t>24.11.2016</a:t>
            </a:fld>
            <a:endParaRPr lang="tr-TR"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3"/>
          <p:cNvSpPr>
            <a:spLocks noGrp="1" noChangeArrowheads="1"/>
          </p:cNvSpPr>
          <p:nvPr>
            <p:ph type="body" idx="1"/>
          </p:nvPr>
        </p:nvSpPr>
        <p:spPr>
          <a:xfrm>
            <a:off x="457200" y="476250"/>
            <a:ext cx="8229600" cy="6192838"/>
          </a:xfrm>
        </p:spPr>
        <p:txBody>
          <a:bodyPr/>
          <a:lstStyle/>
          <a:p>
            <a:pPr eaLnBrk="1" hangingPunct="1">
              <a:lnSpc>
                <a:spcPct val="80000"/>
              </a:lnSpc>
              <a:buFontTx/>
              <a:buNone/>
            </a:pPr>
            <a:r>
              <a:rPr lang="tr-TR" sz="2400" b="1" smtClean="0"/>
              <a:t>    </a:t>
            </a:r>
            <a:r>
              <a:rPr lang="tr-TR" sz="2000" b="1" smtClean="0">
                <a:solidFill>
                  <a:schemeClr val="hlink"/>
                </a:solidFill>
              </a:rPr>
              <a:t>MÜCADELE</a:t>
            </a:r>
          </a:p>
          <a:p>
            <a:pPr eaLnBrk="1" hangingPunct="1">
              <a:lnSpc>
                <a:spcPct val="80000"/>
              </a:lnSpc>
              <a:buFontTx/>
              <a:buBlip>
                <a:blip r:embed="rId2"/>
              </a:buBlip>
            </a:pPr>
            <a:r>
              <a:rPr lang="tr-TR" sz="2000" smtClean="0"/>
              <a:t>Öncelikle ağaçlar esaslı bir budamaya tabii tutulur. Budama artıkları yapraklara varıncaya kadar derlenip toplanıp derhal yakılır. </a:t>
            </a:r>
          </a:p>
          <a:p>
            <a:pPr eaLnBrk="1" hangingPunct="1">
              <a:lnSpc>
                <a:spcPct val="80000"/>
              </a:lnSpc>
              <a:buFontTx/>
              <a:buBlip>
                <a:blip r:embed="rId2"/>
              </a:buBlip>
            </a:pPr>
            <a:endParaRPr lang="tr-TR" sz="2000" smtClean="0"/>
          </a:p>
          <a:p>
            <a:pPr eaLnBrk="1" hangingPunct="1">
              <a:lnSpc>
                <a:spcPct val="80000"/>
              </a:lnSpc>
              <a:buFontTx/>
              <a:buBlip>
                <a:blip r:embed="rId2"/>
              </a:buBlip>
            </a:pPr>
            <a:r>
              <a:rPr lang="tr-TR" sz="2000" smtClean="0"/>
              <a:t>Budanan zeytinlikler hem güneşe hem de hava akımlarına açılmış olur. Bu da yeniden çoğalmaya bir dereceye kadar mani olur.</a:t>
            </a:r>
          </a:p>
          <a:p>
            <a:pPr eaLnBrk="1" hangingPunct="1">
              <a:lnSpc>
                <a:spcPct val="80000"/>
              </a:lnSpc>
              <a:buFontTx/>
              <a:buBlip>
                <a:blip r:embed="rId2"/>
              </a:buBlip>
            </a:pPr>
            <a:endParaRPr lang="tr-TR" sz="2000" smtClean="0"/>
          </a:p>
          <a:p>
            <a:pPr eaLnBrk="1" hangingPunct="1">
              <a:lnSpc>
                <a:spcPct val="80000"/>
              </a:lnSpc>
              <a:buFontTx/>
              <a:buBlip>
                <a:blip r:embed="rId2"/>
              </a:buBlip>
            </a:pPr>
            <a:r>
              <a:rPr lang="tr-TR" sz="2000" smtClean="0"/>
              <a:t>Doğal düşmanlar, zararlıyı %50’nin üzerinde kontrol altına alabiliyorsa böyle bahçelerde kimyasal mücadele uygulanmamalıdır.</a:t>
            </a:r>
          </a:p>
          <a:p>
            <a:pPr eaLnBrk="1" hangingPunct="1">
              <a:lnSpc>
                <a:spcPct val="80000"/>
              </a:lnSpc>
              <a:buFontTx/>
              <a:buBlip>
                <a:blip r:embed="rId2"/>
              </a:buBlip>
            </a:pPr>
            <a:endParaRPr lang="tr-TR" sz="2000" smtClean="0"/>
          </a:p>
          <a:p>
            <a:pPr eaLnBrk="1" hangingPunct="1">
              <a:lnSpc>
                <a:spcPct val="80000"/>
              </a:lnSpc>
              <a:buFontTx/>
              <a:buBlip>
                <a:blip r:embed="rId2"/>
              </a:buBlip>
            </a:pPr>
            <a:r>
              <a:rPr lang="tr-TR" sz="2000" smtClean="0"/>
              <a:t>Eğer doğal düşmanlar zararlıyı baskı altına alacak yoğunlukta değilse kara koşnile yaz ilaçlaması yapılır.</a:t>
            </a:r>
          </a:p>
          <a:p>
            <a:pPr eaLnBrk="1" hangingPunct="1">
              <a:lnSpc>
                <a:spcPct val="80000"/>
              </a:lnSpc>
              <a:buFontTx/>
              <a:buBlip>
                <a:blip r:embed="rId2"/>
              </a:buBlip>
            </a:pPr>
            <a:endParaRPr lang="tr-TR" sz="2000" smtClean="0"/>
          </a:p>
          <a:p>
            <a:pPr eaLnBrk="1" hangingPunct="1">
              <a:lnSpc>
                <a:spcPct val="80000"/>
              </a:lnSpc>
              <a:buFontTx/>
              <a:buBlip>
                <a:blip r:embed="rId2"/>
              </a:buBlip>
            </a:pPr>
            <a:r>
              <a:rPr lang="tr-TR" sz="2000" smtClean="0"/>
              <a:t>Yaz mücadelesi iki uygulama olup aktif larva çıkışına göre saptanır.</a:t>
            </a:r>
          </a:p>
          <a:p>
            <a:pPr eaLnBrk="1" hangingPunct="1">
              <a:lnSpc>
                <a:spcPct val="80000"/>
              </a:lnSpc>
              <a:buFontTx/>
              <a:buBlip>
                <a:blip r:embed="rId2"/>
              </a:buBlip>
            </a:pPr>
            <a:endParaRPr lang="tr-TR" sz="2000" smtClean="0"/>
          </a:p>
          <a:p>
            <a:pPr eaLnBrk="1" hangingPunct="1">
              <a:lnSpc>
                <a:spcPct val="80000"/>
              </a:lnSpc>
              <a:buFontTx/>
              <a:buBlip>
                <a:blip r:embed="rId2"/>
              </a:buBlip>
            </a:pPr>
            <a:r>
              <a:rPr lang="tr-TR" sz="2000" smtClean="0"/>
              <a:t>Yumurtalı dişilerin yumurtaları kontrol edilerek %50’sinin boş olduğu devrede birinci, %90’ının  boş olduğu devrede ikinci ilaçlama yapılır.</a:t>
            </a:r>
          </a:p>
          <a:p>
            <a:pPr eaLnBrk="1" hangingPunct="1">
              <a:lnSpc>
                <a:spcPct val="80000"/>
              </a:lnSpc>
              <a:buFontTx/>
              <a:buBlip>
                <a:blip r:embed="rId2"/>
              </a:buBlip>
            </a:pPr>
            <a:endParaRPr lang="tr-TR" sz="2000" smtClean="0"/>
          </a:p>
          <a:p>
            <a:pPr eaLnBrk="1" hangingPunct="1">
              <a:lnSpc>
                <a:spcPct val="80000"/>
              </a:lnSpc>
              <a:buFontTx/>
              <a:buBlip>
                <a:blip r:embed="rId2"/>
              </a:buBlip>
            </a:pPr>
            <a:r>
              <a:rPr lang="tr-TR" sz="2000" smtClean="0"/>
              <a:t>Yaz ilaçlaması olarak tavsiye edilen ilaçlarından birisi ile uygun doz ve tavsiye edilen şekilde ilaçlama yapılmalıdır.  </a:t>
            </a:r>
            <a:endParaRPr lang="en-US" sz="2000" smtClean="0"/>
          </a:p>
        </p:txBody>
      </p:sp>
      <p:sp>
        <p:nvSpPr>
          <p:cNvPr id="13315" name="Veri Yer Tutucusu 1"/>
          <p:cNvSpPr>
            <a:spLocks noGrp="1"/>
          </p:cNvSpPr>
          <p:nvPr>
            <p:ph type="dt" sz="quarter" idx="10"/>
          </p:nvPr>
        </p:nvSpPr>
        <p:spPr>
          <a:noFill/>
        </p:spPr>
        <p:txBody>
          <a:bodyPr/>
          <a:lstStyle/>
          <a:p>
            <a:fld id="{7666CFA4-F66E-46DD-B19C-2A92F45A018B}" type="datetime1">
              <a:rPr lang="tr-TR" smtClean="0"/>
              <a:pPr/>
              <a:t>24.11.2016</a:t>
            </a:fld>
            <a:endParaRPr lang="tr-TR"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Veri Yer Tutucusu 1"/>
          <p:cNvSpPr>
            <a:spLocks noGrp="1"/>
          </p:cNvSpPr>
          <p:nvPr>
            <p:ph type="dt" sz="quarter" idx="10"/>
          </p:nvPr>
        </p:nvSpPr>
        <p:spPr>
          <a:noFill/>
        </p:spPr>
        <p:txBody>
          <a:bodyPr/>
          <a:lstStyle/>
          <a:p>
            <a:fld id="{044F43BF-831C-44C3-B391-815C46B3154F}" type="datetime1">
              <a:rPr lang="tr-TR" smtClean="0"/>
              <a:pPr/>
              <a:t>24.11.2016</a:t>
            </a:fld>
            <a:endParaRPr lang="tr-TR" smtClean="0"/>
          </a:p>
        </p:txBody>
      </p:sp>
      <p:sp>
        <p:nvSpPr>
          <p:cNvPr id="15364" name="Dikdörtgen 3"/>
          <p:cNvSpPr>
            <a:spLocks noChangeArrowheads="1"/>
          </p:cNvSpPr>
          <p:nvPr/>
        </p:nvSpPr>
        <p:spPr bwMode="auto">
          <a:xfrm>
            <a:off x="250825" y="476250"/>
            <a:ext cx="8066088" cy="5632450"/>
          </a:xfrm>
          <a:prstGeom prst="rect">
            <a:avLst/>
          </a:prstGeom>
          <a:noFill/>
          <a:ln w="9525">
            <a:noFill/>
            <a:miter lim="800000"/>
            <a:headEnd/>
            <a:tailEnd/>
          </a:ln>
        </p:spPr>
        <p:txBody>
          <a:bodyPr>
            <a:spAutoFit/>
          </a:bodyPr>
          <a:lstStyle/>
          <a:p>
            <a:r>
              <a:rPr lang="tr-TR" sz="2400">
                <a:latin typeface="Times New Roman" pitchFamily="18" charset="0"/>
                <a:cs typeface="Times New Roman" pitchFamily="18" charset="0"/>
              </a:rPr>
              <a:t>Mevsim başında yapılacak kontrollerde, parazitoitlenmenin %50’nin üzerinde olduğu bahçelerde, Zeytin karakoşniline karşı ilaçlama yapılmamalıdır.</a:t>
            </a:r>
          </a:p>
          <a:p>
            <a:r>
              <a:rPr lang="tr-TR" sz="2400">
                <a:latin typeface="Times New Roman" pitchFamily="18" charset="0"/>
                <a:cs typeface="Times New Roman" pitchFamily="18" charset="0"/>
              </a:rPr>
              <a:t>            Doğal düşmanların zararlıyı baskı altına alamadığı ve parazitoitlenmenin %50’nin altında bulunduğu yerlerde, bu zararlıya karşı ilaçlama yapılabilir. İlaçlama zamanı, aktif larva çıkışına göre saptanır. Bu amaçla, ilaçlama yapılacak bahçelerde, bahçeyi temsil edecek sayıda ağacın 4 ayrı yönünden 20-25 cm uzunluğundaki sürgünler üzerinde bulunan, o yıla ait yumurtalı dişiler kontrol edilerek, yumurtalardan aktif larva çıkışı saptanır. Yumurtaların %50’sinin açıldığı devrede birinci, %90’nının açıldığı devrede ise ikinci ilaçlama yapılır. Yapılacak ilaçlamalarda, öncelikle zeytin ekosistemindeki faydalı faunaya en az zararlı olan preparatlara (özellikle, yazlık beyaz yağlara) ağırlık verilmelidir.</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Veri Yer Tutucusu 1"/>
          <p:cNvSpPr>
            <a:spLocks noGrp="1"/>
          </p:cNvSpPr>
          <p:nvPr>
            <p:ph type="dt" sz="quarter" idx="10"/>
          </p:nvPr>
        </p:nvSpPr>
        <p:spPr>
          <a:noFill/>
        </p:spPr>
        <p:txBody>
          <a:bodyPr/>
          <a:lstStyle/>
          <a:p>
            <a:fld id="{DA8007EF-DA71-4831-B7DC-DD2E646CD31C}" type="datetime1">
              <a:rPr lang="tr-TR" smtClean="0"/>
              <a:pPr/>
              <a:t>24.11.2016</a:t>
            </a:fld>
            <a:endParaRPr lang="tr-TR" smtClean="0"/>
          </a:p>
        </p:txBody>
      </p:sp>
      <p:sp>
        <p:nvSpPr>
          <p:cNvPr id="16388" name="Dikdörtgen 3"/>
          <p:cNvSpPr>
            <a:spLocks noChangeArrowheads="1"/>
          </p:cNvSpPr>
          <p:nvPr/>
        </p:nvSpPr>
        <p:spPr bwMode="auto">
          <a:xfrm>
            <a:off x="395288" y="1268413"/>
            <a:ext cx="8569325" cy="3540125"/>
          </a:xfrm>
          <a:prstGeom prst="rect">
            <a:avLst/>
          </a:prstGeom>
          <a:noFill/>
          <a:ln w="9525">
            <a:noFill/>
            <a:miter lim="800000"/>
            <a:headEnd/>
            <a:tailEnd/>
          </a:ln>
        </p:spPr>
        <p:txBody>
          <a:bodyPr>
            <a:spAutoFit/>
          </a:bodyPr>
          <a:lstStyle/>
          <a:p>
            <a:r>
              <a:rPr lang="tr-TR" sz="2800" b="1" dirty="0">
                <a:latin typeface="Times New Roman" pitchFamily="18" charset="0"/>
                <a:cs typeface="Times New Roman" pitchFamily="18" charset="0"/>
              </a:rPr>
              <a:t>Biyolojik mücadele</a:t>
            </a:r>
            <a:endParaRPr lang="tr-TR" sz="2800" dirty="0">
              <a:latin typeface="Times New Roman" pitchFamily="18" charset="0"/>
              <a:cs typeface="Times New Roman" pitchFamily="18" charset="0"/>
            </a:endParaRPr>
          </a:p>
          <a:p>
            <a:r>
              <a:rPr lang="tr-TR" sz="2800" dirty="0">
                <a:latin typeface="Times New Roman" pitchFamily="18" charset="0"/>
                <a:cs typeface="Times New Roman" pitchFamily="18" charset="0"/>
              </a:rPr>
              <a:t>            Zeytin </a:t>
            </a:r>
            <a:r>
              <a:rPr lang="tr-TR" sz="2800" dirty="0" err="1">
                <a:latin typeface="Times New Roman" pitchFamily="18" charset="0"/>
                <a:cs typeface="Times New Roman" pitchFamily="18" charset="0"/>
              </a:rPr>
              <a:t>karakoşnilinin</a:t>
            </a:r>
            <a:r>
              <a:rPr lang="tr-TR" sz="2800" dirty="0">
                <a:latin typeface="Times New Roman" pitchFamily="18" charset="0"/>
                <a:cs typeface="Times New Roman" pitchFamily="18" charset="0"/>
              </a:rPr>
              <a:t> Ülkemizde, çok fazla ve etkili doğal </a:t>
            </a:r>
            <a:r>
              <a:rPr lang="tr-TR" sz="2800" dirty="0" smtClean="0">
                <a:latin typeface="Times New Roman" pitchFamily="18" charset="0"/>
                <a:cs typeface="Times New Roman" pitchFamily="18" charset="0"/>
              </a:rPr>
              <a:t>düşmanları </a:t>
            </a:r>
            <a:r>
              <a:rPr lang="tr-TR" sz="2800" dirty="0">
                <a:latin typeface="Times New Roman" pitchFamily="18" charset="0"/>
                <a:cs typeface="Times New Roman" pitchFamily="18" charset="0"/>
              </a:rPr>
              <a:t>bulunmaktadır. Bunlar korunmalı ve etkinliklerinin arttırılması için, gerekli tedbirler alınmalıdır. Avcı ve </a:t>
            </a:r>
            <a:r>
              <a:rPr lang="tr-TR" sz="2800" dirty="0" err="1">
                <a:latin typeface="Times New Roman" pitchFamily="18" charset="0"/>
                <a:cs typeface="Times New Roman" pitchFamily="18" charset="0"/>
              </a:rPr>
              <a:t>parazitoit</a:t>
            </a:r>
            <a:r>
              <a:rPr lang="tr-TR" sz="2800" dirty="0">
                <a:latin typeface="Times New Roman" pitchFamily="18" charset="0"/>
                <a:cs typeface="Times New Roman" pitchFamily="18" charset="0"/>
              </a:rPr>
              <a:t> sayımları ve örneklemesi yapılarak, %50’nin üzerinde parazitlenme görülen ve </a:t>
            </a:r>
            <a:r>
              <a:rPr lang="tr-TR" sz="2800" dirty="0" err="1">
                <a:latin typeface="Times New Roman" pitchFamily="18" charset="0"/>
                <a:cs typeface="Times New Roman" pitchFamily="18" charset="0"/>
              </a:rPr>
              <a:t>fumajin</a:t>
            </a:r>
            <a:r>
              <a:rPr lang="tr-TR" sz="2800" dirty="0">
                <a:latin typeface="Times New Roman" pitchFamily="18" charset="0"/>
                <a:cs typeface="Times New Roman" pitchFamily="18" charset="0"/>
              </a:rPr>
              <a:t> saptanmayan bahçelerde ilaçlama yapılmamalıdır.</a:t>
            </a:r>
          </a:p>
          <a:p>
            <a:r>
              <a:rPr lang="tr-TR" sz="2800" dirty="0">
                <a:latin typeface="Times New Roman" pitchFamily="18" charset="0"/>
                <a:cs typeface="Times New Roman" pitchFamily="18" charset="0"/>
              </a:rPr>
              <a:t>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body" idx="1"/>
          </p:nvPr>
        </p:nvSpPr>
        <p:spPr/>
        <p:txBody>
          <a:bodyPr/>
          <a:lstStyle/>
          <a:p>
            <a:pPr eaLnBrk="1" hangingPunct="1">
              <a:buFontTx/>
              <a:buNone/>
            </a:pPr>
            <a:r>
              <a:rPr lang="tr-TR" smtClean="0"/>
              <a:t>Koşnilin yoğunluğu arttıkça yaprak ve meyve dökümleri ile dallarda kurumalar başlar. Böyle zamanlardaki ürün kaybı % 60-70 kadardır. Daha sonraki yıllarda ağaçlar hiç meyve vermez olurlar ve çalılaşmalar görülür.</a:t>
            </a:r>
          </a:p>
        </p:txBody>
      </p:sp>
      <p:sp>
        <p:nvSpPr>
          <p:cNvPr id="19459" name="Veri Yer Tutucusu 1"/>
          <p:cNvSpPr>
            <a:spLocks noGrp="1"/>
          </p:cNvSpPr>
          <p:nvPr>
            <p:ph type="dt" sz="quarter" idx="10"/>
          </p:nvPr>
        </p:nvSpPr>
        <p:spPr>
          <a:noFill/>
        </p:spPr>
        <p:txBody>
          <a:bodyPr/>
          <a:lstStyle/>
          <a:p>
            <a:fld id="{9F3AF016-6155-4D6E-9AC0-D38D65C0F508}" type="datetime1">
              <a:rPr lang="tr-TR" smtClean="0"/>
              <a:pPr/>
              <a:t>24.11.2016</a:t>
            </a:fld>
            <a:endParaRPr lang="tr-TR"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body" idx="1"/>
          </p:nvPr>
        </p:nvSpPr>
        <p:spPr/>
        <p:txBody>
          <a:bodyPr/>
          <a:lstStyle/>
          <a:p>
            <a:pPr eaLnBrk="1" hangingPunct="1">
              <a:buFontTx/>
              <a:buNone/>
            </a:pPr>
            <a:r>
              <a:rPr lang="tr-TR" b="1" smtClean="0"/>
              <a:t>Zararlı Olduğu Bitkiler</a:t>
            </a:r>
          </a:p>
          <a:p>
            <a:pPr eaLnBrk="1" hangingPunct="1">
              <a:buFontTx/>
              <a:buNone/>
            </a:pPr>
            <a:r>
              <a:rPr lang="tr-TR" smtClean="0"/>
              <a:t>● Zararlının ana konukçusu zeytindir. Ege bölgesinde narenciye, çınar, ayva,</a:t>
            </a:r>
          </a:p>
          <a:p>
            <a:pPr eaLnBrk="1" hangingPunct="1">
              <a:buFontTx/>
              <a:buNone/>
            </a:pPr>
            <a:r>
              <a:rPr lang="tr-TR" smtClean="0"/>
              <a:t>nar, defne gibi bitkilerde de bulunmakta ve zarar yapmaktadır.</a:t>
            </a:r>
          </a:p>
        </p:txBody>
      </p:sp>
      <p:sp>
        <p:nvSpPr>
          <p:cNvPr id="20483" name="Veri Yer Tutucusu 1"/>
          <p:cNvSpPr>
            <a:spLocks noGrp="1"/>
          </p:cNvSpPr>
          <p:nvPr>
            <p:ph type="dt" sz="quarter" idx="10"/>
          </p:nvPr>
        </p:nvSpPr>
        <p:spPr>
          <a:noFill/>
        </p:spPr>
        <p:txBody>
          <a:bodyPr/>
          <a:lstStyle/>
          <a:p>
            <a:fld id="{62FBB277-6E49-4C39-9437-8F96B2564662}" type="datetime1">
              <a:rPr lang="tr-TR" smtClean="0"/>
              <a:pPr/>
              <a:t>24.11.2016</a:t>
            </a:fld>
            <a:endParaRPr lang="tr-TR" smtClean="0"/>
          </a:p>
        </p:txBody>
      </p:sp>
      <p:sp>
        <p:nvSpPr>
          <p:cNvPr id="20484" name="Altbilgi Yer Tutucusu 2"/>
          <p:cNvSpPr>
            <a:spLocks noGrp="1"/>
          </p:cNvSpPr>
          <p:nvPr>
            <p:ph type="ftr" sz="quarter" idx="11"/>
          </p:nvPr>
        </p:nvSpPr>
        <p:spPr>
          <a:noFill/>
        </p:spPr>
        <p:txBody>
          <a:bodyPr/>
          <a:lstStyle/>
          <a:p>
            <a:r>
              <a:rPr lang="tr-TR" smtClean="0"/>
              <a:t>© zeytinist                         mucahit@zeytin.org.tr</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body" idx="1"/>
          </p:nvPr>
        </p:nvSpPr>
        <p:spPr>
          <a:xfrm>
            <a:off x="381000" y="457200"/>
            <a:ext cx="8229600" cy="5867400"/>
          </a:xfrm>
        </p:spPr>
        <p:txBody>
          <a:bodyPr/>
          <a:lstStyle/>
          <a:p>
            <a:pPr eaLnBrk="1" hangingPunct="1">
              <a:lnSpc>
                <a:spcPct val="90000"/>
              </a:lnSpc>
              <a:buFontTx/>
              <a:buNone/>
            </a:pPr>
            <a:r>
              <a:rPr lang="tr-TR" sz="2800" b="1" smtClean="0"/>
              <a:t>Mücadele Yöntemleri:</a:t>
            </a:r>
          </a:p>
          <a:p>
            <a:pPr eaLnBrk="1" hangingPunct="1">
              <a:lnSpc>
                <a:spcPct val="90000"/>
              </a:lnSpc>
              <a:buFontTx/>
              <a:buNone/>
            </a:pPr>
            <a:r>
              <a:rPr lang="tr-TR" sz="2800" b="1" smtClean="0"/>
              <a:t>Kültürel Önlemler</a:t>
            </a:r>
          </a:p>
          <a:p>
            <a:pPr eaLnBrk="1" hangingPunct="1">
              <a:lnSpc>
                <a:spcPct val="90000"/>
              </a:lnSpc>
              <a:buFontTx/>
              <a:buNone/>
            </a:pPr>
            <a:r>
              <a:rPr lang="tr-TR" sz="2800" smtClean="0"/>
              <a:t>● Koşnil kuvvetli ağaçlarda daha az yaşama şansı bulabildiğinden çeşitli sebeplerle zayıf düşmüş ağaçları kuvvetlendirmek gerekir. Bu amaçla kuruyan dalların kesilmesi, ağaçların iç kısımlarının hava ve ışık almasını sağlayacak şekilde budanması ve gübrelemenin tekniğine uygun olarak yapılması gerekmektedir. Zeytin karakoşnili mücadelesinde, budama önemli rol oynar. Bunun için, bölgelere ve yıllara göre değişim gösteren, son don ve kırağıdan sonra budama yapılarak, zararlı populasyonu düşürülmelidir.</a:t>
            </a:r>
          </a:p>
        </p:txBody>
      </p:sp>
      <p:sp>
        <p:nvSpPr>
          <p:cNvPr id="21507" name="Veri Yer Tutucusu 1"/>
          <p:cNvSpPr>
            <a:spLocks noGrp="1"/>
          </p:cNvSpPr>
          <p:nvPr>
            <p:ph type="dt" sz="quarter" idx="10"/>
          </p:nvPr>
        </p:nvSpPr>
        <p:spPr>
          <a:noFill/>
        </p:spPr>
        <p:txBody>
          <a:bodyPr/>
          <a:lstStyle/>
          <a:p>
            <a:fld id="{450F43BD-5A93-45F3-80CE-52AB514F3033}" type="datetime1">
              <a:rPr lang="tr-TR" smtClean="0"/>
              <a:pPr/>
              <a:t>24.11.2016</a:t>
            </a:fld>
            <a:endParaRPr lang="tr-TR" smtClean="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3"/>
          <p:cNvSpPr>
            <a:spLocks noGrp="1" noChangeArrowheads="1"/>
          </p:cNvSpPr>
          <p:nvPr>
            <p:ph type="body" idx="1"/>
          </p:nvPr>
        </p:nvSpPr>
        <p:spPr>
          <a:xfrm>
            <a:off x="457200" y="620713"/>
            <a:ext cx="8229600" cy="5505450"/>
          </a:xfrm>
        </p:spPr>
        <p:txBody>
          <a:bodyPr/>
          <a:lstStyle/>
          <a:p>
            <a:pPr eaLnBrk="1" hangingPunct="1">
              <a:lnSpc>
                <a:spcPct val="90000"/>
              </a:lnSpc>
              <a:buFontTx/>
              <a:buNone/>
            </a:pPr>
            <a:r>
              <a:rPr lang="tr-TR" sz="2400" b="1" smtClean="0">
                <a:solidFill>
                  <a:schemeClr val="hlink"/>
                </a:solidFill>
              </a:rPr>
              <a:t>    YAŞAYIŞI</a:t>
            </a:r>
          </a:p>
          <a:p>
            <a:pPr eaLnBrk="1" hangingPunct="1">
              <a:lnSpc>
                <a:spcPct val="90000"/>
              </a:lnSpc>
            </a:pPr>
            <a:endParaRPr lang="tr-TR" sz="2400" smtClean="0"/>
          </a:p>
          <a:p>
            <a:pPr eaLnBrk="1" hangingPunct="1">
              <a:lnSpc>
                <a:spcPct val="90000"/>
              </a:lnSpc>
              <a:buFontTx/>
              <a:buBlip>
                <a:blip r:embed="rId2"/>
              </a:buBlip>
            </a:pPr>
            <a:r>
              <a:rPr lang="tr-TR" sz="2400" smtClean="0"/>
              <a:t>Kışı olgun dişi döneminde geçirir.</a:t>
            </a:r>
          </a:p>
          <a:p>
            <a:pPr eaLnBrk="1" hangingPunct="1">
              <a:lnSpc>
                <a:spcPct val="90000"/>
              </a:lnSpc>
              <a:buFontTx/>
              <a:buBlip>
                <a:blip r:embed="rId2"/>
              </a:buBlip>
            </a:pPr>
            <a:endParaRPr lang="tr-TR" sz="2400" smtClean="0"/>
          </a:p>
          <a:p>
            <a:pPr eaLnBrk="1" hangingPunct="1">
              <a:lnSpc>
                <a:spcPct val="90000"/>
              </a:lnSpc>
              <a:buFontTx/>
              <a:buBlip>
                <a:blip r:embed="rId2"/>
              </a:buBlip>
            </a:pPr>
            <a:r>
              <a:rPr lang="tr-TR" sz="2400" smtClean="0"/>
              <a:t>Yumurtalarını iklim koşullarına göre nisanın ilk yarısı veya mayıs ayının ilk haftasında bırakmaya başlar.</a:t>
            </a:r>
          </a:p>
          <a:p>
            <a:pPr eaLnBrk="1" hangingPunct="1">
              <a:lnSpc>
                <a:spcPct val="90000"/>
              </a:lnSpc>
              <a:buFontTx/>
              <a:buBlip>
                <a:blip r:embed="rId2"/>
              </a:buBlip>
            </a:pPr>
            <a:endParaRPr lang="tr-TR" sz="2400" smtClean="0"/>
          </a:p>
          <a:p>
            <a:pPr eaLnBrk="1" hangingPunct="1">
              <a:lnSpc>
                <a:spcPct val="90000"/>
              </a:lnSpc>
              <a:buFontTx/>
              <a:buBlip>
                <a:blip r:embed="rId2"/>
              </a:buBlip>
            </a:pPr>
            <a:r>
              <a:rPr lang="tr-TR" sz="2400" smtClean="0"/>
              <a:t>Yumurta bırakma iki ay kadar sürer. Mayıs ayı ortaları veya sonlarına doğru görülen hareketli larvalar  dallara yaprak ve meyvelere girerek kendine uygun bir yer tespit eder ve beslenmeye başlar.</a:t>
            </a:r>
          </a:p>
          <a:p>
            <a:pPr eaLnBrk="1" hangingPunct="1">
              <a:lnSpc>
                <a:spcPct val="90000"/>
              </a:lnSpc>
              <a:buFontTx/>
              <a:buBlip>
                <a:blip r:embed="rId2"/>
              </a:buBlip>
            </a:pPr>
            <a:endParaRPr lang="tr-TR" sz="2400" smtClean="0"/>
          </a:p>
          <a:p>
            <a:pPr eaLnBrk="1" hangingPunct="1">
              <a:lnSpc>
                <a:spcPct val="90000"/>
              </a:lnSpc>
              <a:buFontTx/>
              <a:buBlip>
                <a:blip r:embed="rId2"/>
              </a:buBlip>
            </a:pPr>
            <a:r>
              <a:rPr lang="tr-TR" sz="2400" smtClean="0"/>
              <a:t> İkinci döle ait yumurtalar Temmuz ortaları ve sonlarında görülür. İkinci dölün erginleri genellikle kışlamaya çekilir. </a:t>
            </a:r>
            <a:endParaRPr lang="en-US" sz="2400" smtClean="0"/>
          </a:p>
        </p:txBody>
      </p:sp>
      <p:sp>
        <p:nvSpPr>
          <p:cNvPr id="6147" name="Veri Yer Tutucusu 1"/>
          <p:cNvSpPr>
            <a:spLocks noGrp="1"/>
          </p:cNvSpPr>
          <p:nvPr>
            <p:ph type="dt" sz="quarter" idx="10"/>
          </p:nvPr>
        </p:nvSpPr>
        <p:spPr>
          <a:noFill/>
        </p:spPr>
        <p:txBody>
          <a:bodyPr/>
          <a:lstStyle/>
          <a:p>
            <a:fld id="{43D3D07B-9CFA-4BF4-B4A9-8BE65288FCC0}" type="datetime1">
              <a:rPr lang="tr-TR" smtClean="0"/>
              <a:pPr/>
              <a:t>24.11.2016</a:t>
            </a:fld>
            <a:endParaRPr lang="tr-TR"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type="body" idx="1"/>
          </p:nvPr>
        </p:nvSpPr>
        <p:spPr>
          <a:xfrm>
            <a:off x="304800" y="304800"/>
            <a:ext cx="8458200" cy="6324600"/>
          </a:xfrm>
        </p:spPr>
        <p:txBody>
          <a:bodyPr/>
          <a:lstStyle/>
          <a:p>
            <a:pPr eaLnBrk="1" hangingPunct="1">
              <a:lnSpc>
                <a:spcPct val="90000"/>
              </a:lnSpc>
              <a:buFontTx/>
              <a:buNone/>
            </a:pPr>
            <a:r>
              <a:rPr lang="tr-TR" sz="2400" b="1" smtClean="0"/>
              <a:t>Kimyasal Mücadele:</a:t>
            </a:r>
          </a:p>
          <a:p>
            <a:pPr eaLnBrk="1" hangingPunct="1">
              <a:lnSpc>
                <a:spcPct val="90000"/>
              </a:lnSpc>
              <a:buFontTx/>
              <a:buNone/>
            </a:pPr>
            <a:r>
              <a:rPr lang="tr-TR" sz="2400" b="1" smtClean="0"/>
              <a:t>İlaçlama Zamanının Tespiti</a:t>
            </a:r>
          </a:p>
          <a:p>
            <a:pPr eaLnBrk="1" hangingPunct="1">
              <a:lnSpc>
                <a:spcPct val="90000"/>
              </a:lnSpc>
              <a:buFontTx/>
              <a:buNone/>
            </a:pPr>
            <a:r>
              <a:rPr lang="tr-TR" sz="2400" smtClean="0"/>
              <a:t>● Doğal düşmanların zararlıyı baskı altına alamadığı ve parazitlenmenin %50’nin altında bulunduğu yerlerde Zeytin karakoşniline karşı ilaçlama yapılabilir. </a:t>
            </a:r>
          </a:p>
          <a:p>
            <a:pPr eaLnBrk="1" hangingPunct="1">
              <a:lnSpc>
                <a:spcPct val="90000"/>
              </a:lnSpc>
              <a:buFontTx/>
              <a:buNone/>
            </a:pPr>
            <a:r>
              <a:rPr lang="tr-TR" sz="2400" u="sng" smtClean="0"/>
              <a:t>İlaçlama zamanı aktif larva çıkışına göre saptanır</a:t>
            </a:r>
            <a:r>
              <a:rPr lang="tr-TR" sz="2400" smtClean="0"/>
              <a:t>. Bu amaçla ilaçlama yapılacak bahçelerde, bahçeyi temsil edecek sayıda ağacın 4 yönünden 20-25 cm. uzunluğundaki sürgünler üzerinde bulunan, o yıla ait yumurta dişiler kontrol edilerek, yumurtadan aktif larva çıkışı saptanır. Yumurtaların % 50 ‘sinin açıldığı devrede birinci, % 90’nının açıldığı devrede ise ikinci ilaçlama yapılır.Yapılacak ilaçlamalarda, öncelikle faydalılara en az zararlı olan preparatlar tercih edilmelidir.</a:t>
            </a:r>
          </a:p>
        </p:txBody>
      </p:sp>
      <p:sp>
        <p:nvSpPr>
          <p:cNvPr id="23555" name="Veri Yer Tutucusu 1"/>
          <p:cNvSpPr>
            <a:spLocks noGrp="1"/>
          </p:cNvSpPr>
          <p:nvPr>
            <p:ph type="dt" sz="quarter" idx="10"/>
          </p:nvPr>
        </p:nvSpPr>
        <p:spPr>
          <a:noFill/>
        </p:spPr>
        <p:txBody>
          <a:bodyPr/>
          <a:lstStyle/>
          <a:p>
            <a:fld id="{E688A5E7-DE61-40B8-8807-BE9477EC42BC}" type="datetime1">
              <a:rPr lang="tr-TR" smtClean="0"/>
              <a:pPr/>
              <a:t>24.11.2016</a:t>
            </a:fld>
            <a:endParaRPr lang="tr-TR" smtClean="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Veri Yer Tutucusu 3"/>
          <p:cNvSpPr>
            <a:spLocks noGrp="1"/>
          </p:cNvSpPr>
          <p:nvPr>
            <p:ph type="dt" sz="quarter" idx="10"/>
          </p:nvPr>
        </p:nvSpPr>
        <p:spPr>
          <a:noFill/>
        </p:spPr>
        <p:txBody>
          <a:bodyPr/>
          <a:lstStyle/>
          <a:p>
            <a:fld id="{9B414C08-B17D-48D5-93BE-3F8208FC6984}" type="datetime1">
              <a:rPr lang="tr-TR" smtClean="0"/>
              <a:pPr/>
              <a:t>24.11.2016</a:t>
            </a:fld>
            <a:endParaRPr lang="tr-TR" smtClean="0"/>
          </a:p>
        </p:txBody>
      </p:sp>
      <p:sp>
        <p:nvSpPr>
          <p:cNvPr id="24580" name="Dikdörtgen 5"/>
          <p:cNvSpPr>
            <a:spLocks noChangeArrowheads="1"/>
          </p:cNvSpPr>
          <p:nvPr/>
        </p:nvSpPr>
        <p:spPr bwMode="auto">
          <a:xfrm>
            <a:off x="395288" y="520700"/>
            <a:ext cx="8280400" cy="5016500"/>
          </a:xfrm>
          <a:prstGeom prst="rect">
            <a:avLst/>
          </a:prstGeom>
          <a:noFill/>
          <a:ln w="9525">
            <a:noFill/>
            <a:miter lim="800000"/>
            <a:headEnd/>
            <a:tailEnd/>
          </a:ln>
        </p:spPr>
        <p:txBody>
          <a:bodyPr>
            <a:spAutoFit/>
          </a:bodyPr>
          <a:lstStyle/>
          <a:p>
            <a:r>
              <a:rPr lang="tr-TR" sz="2000" b="1">
                <a:latin typeface="Times New Roman" pitchFamily="18" charset="0"/>
                <a:cs typeface="Times New Roman" pitchFamily="18" charset="0"/>
              </a:rPr>
              <a:t>Doğal düşmanları :</a:t>
            </a:r>
            <a:endParaRPr lang="tr-TR" sz="2000">
              <a:latin typeface="Times New Roman" pitchFamily="18" charset="0"/>
              <a:cs typeface="Times New Roman" pitchFamily="18" charset="0"/>
            </a:endParaRPr>
          </a:p>
          <a:p>
            <a:r>
              <a:rPr lang="tr-TR" sz="2000">
                <a:latin typeface="Times New Roman" pitchFamily="18" charset="0"/>
                <a:cs typeface="Times New Roman" pitchFamily="18" charset="0"/>
              </a:rPr>
              <a:t>            Zeytin karakoşnilinin doğal düşmanları, çok fazla ve etkili olup, bütün bölgelerde rastlanmaktadır. Bunlar, kimyasal mücadele yapılma-yan bahçelerde, zararlıyı baskı altında tutacak yoğunlukta bulunmaktadır. Ülkemizde, aşağıdaki doğal düşmanlar saptanmıştır:</a:t>
            </a:r>
          </a:p>
          <a:p>
            <a:r>
              <a:rPr lang="tr-TR" sz="2000" u="sng">
                <a:latin typeface="Times New Roman" pitchFamily="18" charset="0"/>
                <a:cs typeface="Times New Roman" pitchFamily="18" charset="0"/>
              </a:rPr>
              <a:t>En çok rastlanan avcı böcekler :</a:t>
            </a:r>
            <a:endParaRPr lang="tr-TR" sz="2000">
              <a:latin typeface="Times New Roman" pitchFamily="18" charset="0"/>
              <a:cs typeface="Times New Roman" pitchFamily="18" charset="0"/>
            </a:endParaRPr>
          </a:p>
          <a:p>
            <a:r>
              <a:rPr lang="tr-TR" sz="2000" b="1" i="1">
                <a:latin typeface="Times New Roman" pitchFamily="18" charset="0"/>
                <a:cs typeface="Times New Roman" pitchFamily="18" charset="0"/>
              </a:rPr>
              <a:t>Chilocorus bipustulatus</a:t>
            </a:r>
            <a:r>
              <a:rPr lang="tr-TR" sz="2000">
                <a:latin typeface="Times New Roman" pitchFamily="18" charset="0"/>
                <a:cs typeface="Times New Roman" pitchFamily="18" charset="0"/>
              </a:rPr>
              <a:t> L. (Col.:Coccinellidae)</a:t>
            </a:r>
          </a:p>
          <a:p>
            <a:r>
              <a:rPr lang="tr-TR" sz="2000" b="1" i="1">
                <a:latin typeface="Times New Roman" pitchFamily="18" charset="0"/>
                <a:cs typeface="Times New Roman" pitchFamily="18" charset="0"/>
              </a:rPr>
              <a:t>Exochomus quadripustulatus</a:t>
            </a:r>
            <a:r>
              <a:rPr lang="tr-TR" sz="2000" b="1">
                <a:latin typeface="Times New Roman" pitchFamily="18" charset="0"/>
                <a:cs typeface="Times New Roman" pitchFamily="18" charset="0"/>
              </a:rPr>
              <a:t> </a:t>
            </a:r>
            <a:r>
              <a:rPr lang="tr-TR" sz="2000">
                <a:latin typeface="Times New Roman" pitchFamily="18" charset="0"/>
                <a:cs typeface="Times New Roman" pitchFamily="18" charset="0"/>
              </a:rPr>
              <a:t>L. (Col.:Coccinellidae)</a:t>
            </a:r>
          </a:p>
          <a:p>
            <a:r>
              <a:rPr lang="tr-TR" sz="2000" b="1" i="1">
                <a:latin typeface="Times New Roman" pitchFamily="18" charset="0"/>
                <a:cs typeface="Times New Roman" pitchFamily="18" charset="0"/>
              </a:rPr>
              <a:t>Symnus apetzi</a:t>
            </a:r>
            <a:r>
              <a:rPr lang="tr-TR" sz="2000">
                <a:latin typeface="Times New Roman" pitchFamily="18" charset="0"/>
                <a:cs typeface="Times New Roman" pitchFamily="18" charset="0"/>
              </a:rPr>
              <a:t> Muls. (Col.:Coccinellidae)</a:t>
            </a:r>
          </a:p>
          <a:p>
            <a:r>
              <a:rPr lang="tr-TR" sz="2000" b="1" i="1">
                <a:latin typeface="Times New Roman" pitchFamily="18" charset="0"/>
                <a:cs typeface="Times New Roman" pitchFamily="18" charset="0"/>
              </a:rPr>
              <a:t>Chrsoperla carnea </a:t>
            </a:r>
            <a:r>
              <a:rPr lang="tr-TR" sz="2000">
                <a:latin typeface="Times New Roman" pitchFamily="18" charset="0"/>
                <a:cs typeface="Times New Roman" pitchFamily="18" charset="0"/>
              </a:rPr>
              <a:t>(Steph) (Neur.:Chrysopidae)</a:t>
            </a:r>
          </a:p>
          <a:p>
            <a:r>
              <a:rPr lang="tr-TR" sz="2000" u="sng">
                <a:latin typeface="Times New Roman" pitchFamily="18" charset="0"/>
                <a:cs typeface="Times New Roman" pitchFamily="18" charset="0"/>
              </a:rPr>
              <a:t>En önemli parazitoitler :</a:t>
            </a:r>
            <a:endParaRPr lang="tr-TR" sz="2000">
              <a:latin typeface="Times New Roman" pitchFamily="18" charset="0"/>
              <a:cs typeface="Times New Roman" pitchFamily="18" charset="0"/>
            </a:endParaRPr>
          </a:p>
          <a:p>
            <a:r>
              <a:rPr lang="tr-TR" sz="2000" b="1" i="1">
                <a:latin typeface="Times New Roman" pitchFamily="18" charset="0"/>
                <a:cs typeface="Times New Roman" pitchFamily="18" charset="0"/>
              </a:rPr>
              <a:t>Scutellista cyanea</a:t>
            </a:r>
            <a:r>
              <a:rPr lang="tr-TR" sz="2000">
                <a:latin typeface="Times New Roman" pitchFamily="18" charset="0"/>
                <a:cs typeface="Times New Roman" pitchFamily="18" charset="0"/>
              </a:rPr>
              <a:t> Motsch. (Hym.:Pteromalidae),</a:t>
            </a:r>
          </a:p>
          <a:p>
            <a:r>
              <a:rPr lang="tr-TR" sz="2000" b="1" i="1">
                <a:latin typeface="Times New Roman" pitchFamily="18" charset="0"/>
                <a:cs typeface="Times New Roman" pitchFamily="18" charset="0"/>
              </a:rPr>
              <a:t>Metaphycus meteolus</a:t>
            </a:r>
            <a:r>
              <a:rPr lang="tr-TR" sz="2000">
                <a:latin typeface="Times New Roman" pitchFamily="18" charset="0"/>
                <a:cs typeface="Times New Roman" pitchFamily="18" charset="0"/>
              </a:rPr>
              <a:t> Timberlayt (Hym.:Encyrtidae)</a:t>
            </a:r>
          </a:p>
          <a:p>
            <a:r>
              <a:rPr lang="tr-TR" sz="2000" b="1" i="1">
                <a:latin typeface="Times New Roman" pitchFamily="18" charset="0"/>
                <a:cs typeface="Times New Roman" pitchFamily="18" charset="0"/>
              </a:rPr>
              <a:t>M.lounsburgi </a:t>
            </a:r>
            <a:r>
              <a:rPr lang="tr-TR" sz="2000">
                <a:latin typeface="Times New Roman" pitchFamily="18" charset="0"/>
                <a:cs typeface="Times New Roman" pitchFamily="18" charset="0"/>
              </a:rPr>
              <a:t>(Hym.:Encyrtidae)</a:t>
            </a:r>
          </a:p>
          <a:p>
            <a:r>
              <a:rPr lang="tr-TR" sz="2000">
                <a:latin typeface="Times New Roman" pitchFamily="18" charset="0"/>
                <a:cs typeface="Times New Roman" pitchFamily="18" charset="0"/>
              </a:rPr>
              <a:t>Çanakkale ve Balıkesir’de yapılan çalışmalarda, </a:t>
            </a:r>
            <a:r>
              <a:rPr lang="tr-TR" sz="2000" b="1" i="1">
                <a:latin typeface="Times New Roman" pitchFamily="18" charset="0"/>
                <a:cs typeface="Times New Roman" pitchFamily="18" charset="0"/>
              </a:rPr>
              <a:t>Metaphycus</a:t>
            </a:r>
            <a:r>
              <a:rPr lang="tr-TR" sz="2000">
                <a:latin typeface="Times New Roman" pitchFamily="18" charset="0"/>
                <a:cs typeface="Times New Roman" pitchFamily="18" charset="0"/>
              </a:rPr>
              <a:t> spp’nin ilaçlama yapılmayan bahçelerde zararlıyı baskı altına alabileceği saptanmıştır.</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Veri Yer Tutucusu 1"/>
          <p:cNvSpPr>
            <a:spLocks noGrp="1"/>
          </p:cNvSpPr>
          <p:nvPr>
            <p:ph type="dt" sz="quarter" idx="10"/>
          </p:nvPr>
        </p:nvSpPr>
        <p:spPr>
          <a:noFill/>
        </p:spPr>
        <p:txBody>
          <a:bodyPr/>
          <a:lstStyle/>
          <a:p>
            <a:fld id="{F701F8D5-D64E-47EF-B80F-2F10E27C6A6C}" type="datetime1">
              <a:rPr lang="tr-TR" smtClean="0"/>
              <a:pPr/>
              <a:t>24.11.2016</a:t>
            </a:fld>
            <a:endParaRPr lang="tr-TR" smtClean="0"/>
          </a:p>
        </p:txBody>
      </p:sp>
      <p:pic>
        <p:nvPicPr>
          <p:cNvPr id="25604" name="Picture 2" descr="29"/>
          <p:cNvPicPr>
            <a:picLocks noChangeAspect="1" noChangeArrowheads="1"/>
          </p:cNvPicPr>
          <p:nvPr/>
        </p:nvPicPr>
        <p:blipFill>
          <a:blip r:embed="rId2"/>
          <a:srcRect/>
          <a:stretch>
            <a:fillRect/>
          </a:stretch>
        </p:blipFill>
        <p:spPr bwMode="auto">
          <a:xfrm>
            <a:off x="611188" y="404813"/>
            <a:ext cx="7921625" cy="4752975"/>
          </a:xfrm>
          <a:prstGeom prst="rect">
            <a:avLst/>
          </a:prstGeom>
          <a:noFill/>
          <a:ln w="9525">
            <a:noFill/>
            <a:miter lim="800000"/>
            <a:headEnd/>
            <a:tailEnd/>
          </a:ln>
        </p:spPr>
      </p:pic>
      <p:sp>
        <p:nvSpPr>
          <p:cNvPr id="25605" name="Dikdörtgen 3"/>
          <p:cNvSpPr>
            <a:spLocks noChangeArrowheads="1"/>
          </p:cNvSpPr>
          <p:nvPr/>
        </p:nvSpPr>
        <p:spPr bwMode="auto">
          <a:xfrm>
            <a:off x="622300" y="5435600"/>
            <a:ext cx="7945438" cy="338138"/>
          </a:xfrm>
          <a:prstGeom prst="rect">
            <a:avLst/>
          </a:prstGeom>
          <a:noFill/>
          <a:ln w="9525">
            <a:noFill/>
            <a:miter lim="800000"/>
            <a:headEnd/>
            <a:tailEnd/>
          </a:ln>
        </p:spPr>
        <p:txBody>
          <a:bodyPr wrap="none">
            <a:spAutoFit/>
          </a:bodyPr>
          <a:lstStyle/>
          <a:p>
            <a:r>
              <a:rPr lang="tr-TR" sz="1600">
                <a:latin typeface="Times New Roman" pitchFamily="18" charset="0"/>
                <a:cs typeface="Times New Roman" pitchFamily="18" charset="0"/>
              </a:rPr>
              <a:t>Zeytin karakoşnili(</a:t>
            </a:r>
            <a:r>
              <a:rPr lang="tr-TR" sz="1600" b="1" i="1">
                <a:latin typeface="Times New Roman" pitchFamily="18" charset="0"/>
                <a:cs typeface="Times New Roman" pitchFamily="18" charset="0"/>
              </a:rPr>
              <a:t>Saissetia oleae</a:t>
            </a:r>
            <a:r>
              <a:rPr lang="tr-TR" sz="1600">
                <a:latin typeface="Times New Roman" pitchFamily="18" charset="0"/>
                <a:cs typeface="Times New Roman" pitchFamily="18" charset="0"/>
              </a:rPr>
              <a:t>)’nin, birinci dönem(sağda) ve ikinci dönem(solda) larvaları</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Veri Yer Tutucusu 1"/>
          <p:cNvSpPr>
            <a:spLocks noGrp="1"/>
          </p:cNvSpPr>
          <p:nvPr>
            <p:ph type="dt" sz="quarter" idx="10"/>
          </p:nvPr>
        </p:nvSpPr>
        <p:spPr>
          <a:noFill/>
        </p:spPr>
        <p:txBody>
          <a:bodyPr/>
          <a:lstStyle/>
          <a:p>
            <a:fld id="{093683CA-B969-49C0-A2FE-0BE9F1D5AF98}" type="datetime1">
              <a:rPr lang="tr-TR" smtClean="0"/>
              <a:pPr/>
              <a:t>24.11.2016</a:t>
            </a:fld>
            <a:endParaRPr lang="tr-TR" smtClean="0"/>
          </a:p>
        </p:txBody>
      </p:sp>
      <p:pic>
        <p:nvPicPr>
          <p:cNvPr id="26628" name="Picture 2" descr="30a"/>
          <p:cNvPicPr>
            <a:picLocks noChangeAspect="1" noChangeArrowheads="1"/>
          </p:cNvPicPr>
          <p:nvPr/>
        </p:nvPicPr>
        <p:blipFill>
          <a:blip r:embed="rId2"/>
          <a:srcRect/>
          <a:stretch>
            <a:fillRect/>
          </a:stretch>
        </p:blipFill>
        <p:spPr bwMode="auto">
          <a:xfrm>
            <a:off x="900113" y="333375"/>
            <a:ext cx="5399087" cy="5688013"/>
          </a:xfrm>
          <a:prstGeom prst="rect">
            <a:avLst/>
          </a:prstGeom>
          <a:noFill/>
          <a:ln w="9525">
            <a:noFill/>
            <a:miter lim="800000"/>
            <a:headEnd/>
            <a:tailEnd/>
          </a:ln>
        </p:spPr>
      </p:pic>
      <p:sp>
        <p:nvSpPr>
          <p:cNvPr id="26629" name="Dikdörtgen 3"/>
          <p:cNvSpPr>
            <a:spLocks noChangeArrowheads="1"/>
          </p:cNvSpPr>
          <p:nvPr/>
        </p:nvSpPr>
        <p:spPr bwMode="auto">
          <a:xfrm>
            <a:off x="6594475" y="1785938"/>
            <a:ext cx="2154238" cy="523875"/>
          </a:xfrm>
          <a:prstGeom prst="rect">
            <a:avLst/>
          </a:prstGeom>
          <a:noFill/>
          <a:ln w="9525">
            <a:noFill/>
            <a:miter lim="800000"/>
            <a:headEnd/>
            <a:tailEnd/>
          </a:ln>
        </p:spPr>
        <p:txBody>
          <a:bodyPr>
            <a:spAutoFit/>
          </a:bodyPr>
          <a:lstStyle/>
          <a:p>
            <a:r>
              <a:rPr lang="tr-TR" sz="1400">
                <a:latin typeface="Times New Roman" pitchFamily="18" charset="0"/>
                <a:cs typeface="Times New Roman" pitchFamily="18" charset="0"/>
              </a:rPr>
              <a:t>Ergin öncesi biyolojik dönemleri</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Veri Yer Tutucusu 1"/>
          <p:cNvSpPr>
            <a:spLocks noGrp="1"/>
          </p:cNvSpPr>
          <p:nvPr>
            <p:ph type="dt" sz="quarter" idx="10"/>
          </p:nvPr>
        </p:nvSpPr>
        <p:spPr>
          <a:noFill/>
        </p:spPr>
        <p:txBody>
          <a:bodyPr/>
          <a:lstStyle/>
          <a:p>
            <a:fld id="{EDA9D340-FCE9-4618-BAF0-07ABE4D02322}" type="datetime1">
              <a:rPr lang="tr-TR" smtClean="0"/>
              <a:pPr/>
              <a:t>24.11.2016</a:t>
            </a:fld>
            <a:endParaRPr lang="tr-TR" smtClean="0"/>
          </a:p>
        </p:txBody>
      </p:sp>
      <p:pic>
        <p:nvPicPr>
          <p:cNvPr id="27652" name="Picture 2" descr="30b"/>
          <p:cNvPicPr>
            <a:picLocks noChangeAspect="1" noChangeArrowheads="1"/>
          </p:cNvPicPr>
          <p:nvPr/>
        </p:nvPicPr>
        <p:blipFill>
          <a:blip r:embed="rId2"/>
          <a:srcRect/>
          <a:stretch>
            <a:fillRect/>
          </a:stretch>
        </p:blipFill>
        <p:spPr bwMode="auto">
          <a:xfrm>
            <a:off x="468313" y="260350"/>
            <a:ext cx="5040312" cy="5545138"/>
          </a:xfrm>
          <a:prstGeom prst="rect">
            <a:avLst/>
          </a:prstGeom>
          <a:noFill/>
          <a:ln w="9525">
            <a:noFill/>
            <a:miter lim="800000"/>
            <a:headEnd/>
            <a:tailEnd/>
          </a:ln>
        </p:spPr>
      </p:pic>
      <p:sp>
        <p:nvSpPr>
          <p:cNvPr id="27653" name="Dikdörtgen 3"/>
          <p:cNvSpPr>
            <a:spLocks noChangeArrowheads="1"/>
          </p:cNvSpPr>
          <p:nvPr/>
        </p:nvSpPr>
        <p:spPr bwMode="auto">
          <a:xfrm>
            <a:off x="6156325" y="1773238"/>
            <a:ext cx="2309813" cy="368300"/>
          </a:xfrm>
          <a:prstGeom prst="rect">
            <a:avLst/>
          </a:prstGeom>
          <a:noFill/>
          <a:ln w="9525">
            <a:noFill/>
            <a:miter lim="800000"/>
            <a:headEnd/>
            <a:tailEnd/>
          </a:ln>
        </p:spPr>
        <p:txBody>
          <a:bodyPr wrap="none">
            <a:spAutoFit/>
          </a:bodyPr>
          <a:lstStyle/>
          <a:p>
            <a:r>
              <a:rPr lang="tr-TR" sz="1800">
                <a:latin typeface="Times New Roman" pitchFamily="18" charset="0"/>
                <a:cs typeface="Times New Roman" pitchFamily="18" charset="0"/>
              </a:rPr>
              <a:t>Yumurtasız ergin dişisi</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Veri Yer Tutucusu 1"/>
          <p:cNvSpPr>
            <a:spLocks noGrp="1"/>
          </p:cNvSpPr>
          <p:nvPr>
            <p:ph type="dt" sz="quarter" idx="10"/>
          </p:nvPr>
        </p:nvSpPr>
        <p:spPr>
          <a:noFill/>
        </p:spPr>
        <p:txBody>
          <a:bodyPr/>
          <a:lstStyle/>
          <a:p>
            <a:fld id="{0A076777-6B16-44C4-825C-EF9F7F620D9B}" type="datetime1">
              <a:rPr lang="tr-TR" smtClean="0"/>
              <a:pPr/>
              <a:t>24.11.2016</a:t>
            </a:fld>
            <a:endParaRPr lang="tr-TR" smtClean="0"/>
          </a:p>
        </p:txBody>
      </p:sp>
      <p:pic>
        <p:nvPicPr>
          <p:cNvPr id="28676" name="Picture 2" descr="30c"/>
          <p:cNvPicPr>
            <a:picLocks noChangeAspect="1" noChangeArrowheads="1"/>
          </p:cNvPicPr>
          <p:nvPr/>
        </p:nvPicPr>
        <p:blipFill>
          <a:blip r:embed="rId2"/>
          <a:srcRect/>
          <a:stretch>
            <a:fillRect/>
          </a:stretch>
        </p:blipFill>
        <p:spPr bwMode="auto">
          <a:xfrm>
            <a:off x="323850" y="260350"/>
            <a:ext cx="4824413" cy="5832475"/>
          </a:xfrm>
          <a:prstGeom prst="rect">
            <a:avLst/>
          </a:prstGeom>
          <a:noFill/>
          <a:ln w="9525">
            <a:noFill/>
            <a:miter lim="800000"/>
            <a:headEnd/>
            <a:tailEnd/>
          </a:ln>
        </p:spPr>
      </p:pic>
      <p:sp>
        <p:nvSpPr>
          <p:cNvPr id="28677" name="Dikdörtgen 3"/>
          <p:cNvSpPr>
            <a:spLocks noChangeArrowheads="1"/>
          </p:cNvSpPr>
          <p:nvPr/>
        </p:nvSpPr>
        <p:spPr bwMode="auto">
          <a:xfrm>
            <a:off x="5940425" y="2646363"/>
            <a:ext cx="2843213" cy="461962"/>
          </a:xfrm>
          <a:prstGeom prst="rect">
            <a:avLst/>
          </a:prstGeom>
          <a:noFill/>
          <a:ln w="9525">
            <a:noFill/>
            <a:miter lim="800000"/>
            <a:headEnd/>
            <a:tailEnd/>
          </a:ln>
        </p:spPr>
        <p:txBody>
          <a:bodyPr wrap="none">
            <a:spAutoFit/>
          </a:bodyPr>
          <a:lstStyle/>
          <a:p>
            <a:r>
              <a:rPr lang="tr-TR" sz="2400">
                <a:latin typeface="Times New Roman" pitchFamily="18" charset="0"/>
                <a:cs typeface="Times New Roman" pitchFamily="18" charset="0"/>
              </a:rPr>
              <a:t>Yumurtalı ergin dişisi</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9"/>
          <p:cNvPicPr>
            <a:picLocks noChangeAspect="1" noChangeArrowheads="1"/>
          </p:cNvPicPr>
          <p:nvPr/>
        </p:nvPicPr>
        <p:blipFill>
          <a:blip r:embed="rId2"/>
          <a:srcRect/>
          <a:stretch>
            <a:fillRect/>
          </a:stretch>
        </p:blipFill>
        <p:spPr bwMode="auto">
          <a:xfrm>
            <a:off x="1000125" y="642938"/>
            <a:ext cx="7343775" cy="5400675"/>
          </a:xfrm>
          <a:prstGeom prst="rect">
            <a:avLst/>
          </a:prstGeom>
          <a:noFill/>
          <a:ln w="9525">
            <a:noFill/>
            <a:miter lim="800000"/>
            <a:headEnd/>
            <a:tailEnd/>
          </a:ln>
        </p:spPr>
      </p:pic>
      <p:sp>
        <p:nvSpPr>
          <p:cNvPr id="32771" name="Veri Yer Tutucusu 1"/>
          <p:cNvSpPr>
            <a:spLocks noGrp="1"/>
          </p:cNvSpPr>
          <p:nvPr>
            <p:ph type="dt" sz="quarter" idx="10"/>
          </p:nvPr>
        </p:nvSpPr>
        <p:spPr>
          <a:noFill/>
        </p:spPr>
        <p:txBody>
          <a:bodyPr/>
          <a:lstStyle/>
          <a:p>
            <a:fld id="{3CA3137B-D682-4693-BAF5-027F74FE617D}" type="datetime1">
              <a:rPr lang="tr-TR" smtClean="0"/>
              <a:pPr/>
              <a:t>24.11.2016</a:t>
            </a:fld>
            <a:endParaRPr lang="tr-TR" smtClean="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3794" name="Picture 4" descr="saissetia-oleae-02"/>
          <p:cNvPicPr>
            <a:picLocks noGrp="1" noChangeAspect="1" noChangeArrowheads="1"/>
          </p:cNvPicPr>
          <p:nvPr>
            <p:ph/>
          </p:nvPr>
        </p:nvPicPr>
        <p:blipFill>
          <a:blip r:embed="rId2"/>
          <a:srcRect/>
          <a:stretch>
            <a:fillRect/>
          </a:stretch>
        </p:blipFill>
        <p:spPr>
          <a:xfrm>
            <a:off x="0" y="-165100"/>
            <a:ext cx="9144000" cy="7023100"/>
          </a:xfrm>
          <a:noFill/>
        </p:spPr>
      </p:pic>
      <p:sp>
        <p:nvSpPr>
          <p:cNvPr id="33795" name="Veri Yer Tutucusu 1"/>
          <p:cNvSpPr>
            <a:spLocks noGrp="1"/>
          </p:cNvSpPr>
          <p:nvPr>
            <p:ph type="dt" sz="quarter" idx="10"/>
          </p:nvPr>
        </p:nvSpPr>
        <p:spPr>
          <a:noFill/>
        </p:spPr>
        <p:txBody>
          <a:bodyPr/>
          <a:lstStyle/>
          <a:p>
            <a:fld id="{E13C9012-1336-4014-BD9B-B12E9AB05134}" type="datetime1">
              <a:rPr lang="tr-TR" smtClean="0"/>
              <a:pPr/>
              <a:t>24.11.2016</a:t>
            </a:fld>
            <a:endParaRPr lang="tr-TR"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descr="Black Scale"/>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4819" name="Veri Yer Tutucusu 1"/>
          <p:cNvSpPr>
            <a:spLocks noGrp="1"/>
          </p:cNvSpPr>
          <p:nvPr>
            <p:ph type="dt" sz="quarter" idx="10"/>
          </p:nvPr>
        </p:nvSpPr>
        <p:spPr>
          <a:noFill/>
        </p:spPr>
        <p:txBody>
          <a:bodyPr/>
          <a:lstStyle/>
          <a:p>
            <a:fld id="{2DC7A9A9-7B00-4A9E-B3CA-19FB95E5652E}" type="datetime1">
              <a:rPr lang="tr-TR" smtClean="0"/>
              <a:pPr/>
              <a:t>24.11.2016</a:t>
            </a:fld>
            <a:endParaRPr lang="tr-TR" smtClean="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Black Scale"/>
          <p:cNvPicPr>
            <a:picLocks noChangeAspect="1" noChangeArrowheads="1"/>
          </p:cNvPicPr>
          <p:nvPr/>
        </p:nvPicPr>
        <p:blipFill>
          <a:blip r:embed="rId2"/>
          <a:srcRect/>
          <a:stretch>
            <a:fillRect/>
          </a:stretch>
        </p:blipFill>
        <p:spPr bwMode="auto">
          <a:xfrm>
            <a:off x="0" y="0"/>
            <a:ext cx="4667250" cy="3390900"/>
          </a:xfrm>
          <a:prstGeom prst="rect">
            <a:avLst/>
          </a:prstGeom>
          <a:noFill/>
          <a:ln w="9525">
            <a:noFill/>
            <a:miter lim="800000"/>
            <a:headEnd/>
            <a:tailEnd/>
          </a:ln>
        </p:spPr>
      </p:pic>
      <p:pic>
        <p:nvPicPr>
          <p:cNvPr id="35843" name="Picture 7" descr="5186099">
            <a:hlinkClick r:id="rId3"/>
          </p:cNvPr>
          <p:cNvPicPr>
            <a:picLocks noChangeAspect="1" noChangeArrowheads="1"/>
          </p:cNvPicPr>
          <p:nvPr/>
        </p:nvPicPr>
        <p:blipFill>
          <a:blip r:embed="rId4"/>
          <a:srcRect/>
          <a:stretch>
            <a:fillRect/>
          </a:stretch>
        </p:blipFill>
        <p:spPr bwMode="auto">
          <a:xfrm>
            <a:off x="4648200" y="0"/>
            <a:ext cx="4495800" cy="2670175"/>
          </a:xfrm>
          <a:prstGeom prst="rect">
            <a:avLst/>
          </a:prstGeom>
          <a:noFill/>
          <a:ln w="9525">
            <a:noFill/>
            <a:miter lim="800000"/>
            <a:headEnd/>
            <a:tailEnd/>
          </a:ln>
        </p:spPr>
      </p:pic>
      <p:pic>
        <p:nvPicPr>
          <p:cNvPr id="35844" name="Picture 9" descr="5110070">
            <a:hlinkClick r:id="rId5"/>
          </p:cNvPr>
          <p:cNvPicPr>
            <a:picLocks noChangeAspect="1" noChangeArrowheads="1"/>
          </p:cNvPicPr>
          <p:nvPr/>
        </p:nvPicPr>
        <p:blipFill>
          <a:blip r:embed="rId6"/>
          <a:srcRect/>
          <a:stretch>
            <a:fillRect/>
          </a:stretch>
        </p:blipFill>
        <p:spPr bwMode="auto">
          <a:xfrm>
            <a:off x="5105400" y="2667000"/>
            <a:ext cx="2816225" cy="4191000"/>
          </a:xfrm>
          <a:prstGeom prst="rect">
            <a:avLst/>
          </a:prstGeom>
          <a:noFill/>
          <a:ln w="9525">
            <a:noFill/>
            <a:miter lim="800000"/>
            <a:headEnd/>
            <a:tailEnd/>
          </a:ln>
        </p:spPr>
      </p:pic>
      <p:pic>
        <p:nvPicPr>
          <p:cNvPr id="35845" name="Picture 11" descr="5187003">
            <a:hlinkClick r:id="rId7"/>
          </p:cNvPr>
          <p:cNvPicPr>
            <a:picLocks noChangeAspect="1" noChangeArrowheads="1"/>
          </p:cNvPicPr>
          <p:nvPr/>
        </p:nvPicPr>
        <p:blipFill>
          <a:blip r:embed="rId8"/>
          <a:srcRect/>
          <a:stretch>
            <a:fillRect/>
          </a:stretch>
        </p:blipFill>
        <p:spPr bwMode="auto">
          <a:xfrm>
            <a:off x="0" y="3375025"/>
            <a:ext cx="5105400" cy="3482975"/>
          </a:xfrm>
          <a:prstGeom prst="rect">
            <a:avLst/>
          </a:prstGeom>
          <a:noFill/>
          <a:ln w="9525">
            <a:noFill/>
            <a:miter lim="800000"/>
            <a:headEnd/>
            <a:tailEnd/>
          </a:ln>
        </p:spPr>
      </p:pic>
      <p:sp>
        <p:nvSpPr>
          <p:cNvPr id="35846" name="Veri Yer Tutucusu 1"/>
          <p:cNvSpPr>
            <a:spLocks noGrp="1"/>
          </p:cNvSpPr>
          <p:nvPr>
            <p:ph type="dt" sz="quarter" idx="10"/>
          </p:nvPr>
        </p:nvSpPr>
        <p:spPr>
          <a:noFill/>
        </p:spPr>
        <p:txBody>
          <a:bodyPr/>
          <a:lstStyle/>
          <a:p>
            <a:fld id="{78B6E582-9268-4641-A0D2-CC91DCA30838}" type="datetime1">
              <a:rPr lang="tr-TR" smtClean="0"/>
              <a:pPr/>
              <a:t>24.11.2016</a:t>
            </a:fld>
            <a:endParaRPr lang="tr-TR" smtClean="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3"/>
          <p:cNvSpPr>
            <a:spLocks noGrp="1" noChangeArrowheads="1"/>
          </p:cNvSpPr>
          <p:nvPr>
            <p:ph type="body" idx="1"/>
          </p:nvPr>
        </p:nvSpPr>
        <p:spPr>
          <a:xfrm>
            <a:off x="684213" y="1196975"/>
            <a:ext cx="8002587" cy="4929188"/>
          </a:xfrm>
        </p:spPr>
        <p:txBody>
          <a:bodyPr/>
          <a:lstStyle/>
          <a:p>
            <a:pPr eaLnBrk="1" hangingPunct="1">
              <a:lnSpc>
                <a:spcPct val="80000"/>
              </a:lnSpc>
              <a:buFontTx/>
              <a:buBlip>
                <a:blip r:embed="rId2"/>
              </a:buBlip>
            </a:pPr>
            <a:r>
              <a:rPr lang="tr-TR" sz="2400" smtClean="0"/>
              <a:t>Zararını zeytin ağaçlarının gövde, dal, sürgün, yaprak ve meyvelerinde meydana getirir. </a:t>
            </a:r>
          </a:p>
          <a:p>
            <a:pPr eaLnBrk="1" hangingPunct="1">
              <a:lnSpc>
                <a:spcPct val="80000"/>
              </a:lnSpc>
              <a:buFontTx/>
              <a:buBlip>
                <a:blip r:embed="rId2"/>
              </a:buBlip>
            </a:pPr>
            <a:endParaRPr lang="tr-TR" sz="2400" smtClean="0"/>
          </a:p>
          <a:p>
            <a:pPr eaLnBrk="1" hangingPunct="1">
              <a:lnSpc>
                <a:spcPct val="80000"/>
              </a:lnSpc>
              <a:buFontTx/>
              <a:buBlip>
                <a:blip r:embed="rId2"/>
              </a:buBlip>
            </a:pPr>
            <a:r>
              <a:rPr lang="tr-TR" sz="2400" smtClean="0"/>
              <a:t>Bitki özsuyunu emerek ağaçları zayıflatıp verimliliğinin azalmasına ve kurumalara neden olmaktadır.</a:t>
            </a:r>
          </a:p>
          <a:p>
            <a:pPr eaLnBrk="1" hangingPunct="1">
              <a:lnSpc>
                <a:spcPct val="80000"/>
              </a:lnSpc>
              <a:buFontTx/>
              <a:buBlip>
                <a:blip r:embed="rId2"/>
              </a:buBlip>
            </a:pPr>
            <a:endParaRPr lang="tr-TR" sz="2400" smtClean="0"/>
          </a:p>
          <a:p>
            <a:pPr eaLnBrk="1" hangingPunct="1">
              <a:lnSpc>
                <a:spcPct val="80000"/>
              </a:lnSpc>
              <a:buFontTx/>
              <a:buBlip>
                <a:blip r:embed="rId2"/>
              </a:buBlip>
            </a:pPr>
            <a:r>
              <a:rPr lang="tr-TR" sz="2400" smtClean="0"/>
              <a:t>Zeytin daneleri üzerinde yaptığı emgi sonrası klorofil bozulması sonucu 3-4 mm çapında siyah lekeler ve deformasyon meydana gelmektedir. </a:t>
            </a:r>
          </a:p>
          <a:p>
            <a:pPr eaLnBrk="1" hangingPunct="1">
              <a:lnSpc>
                <a:spcPct val="80000"/>
              </a:lnSpc>
              <a:buFontTx/>
              <a:buBlip>
                <a:blip r:embed="rId2"/>
              </a:buBlip>
            </a:pPr>
            <a:endParaRPr lang="tr-TR" sz="2400" smtClean="0"/>
          </a:p>
          <a:p>
            <a:pPr eaLnBrk="1" hangingPunct="1">
              <a:lnSpc>
                <a:spcPct val="80000"/>
              </a:lnSpc>
              <a:buFontTx/>
              <a:buBlip>
                <a:blip r:embed="rId2"/>
              </a:buBlip>
            </a:pPr>
            <a:r>
              <a:rPr lang="tr-TR" sz="2400" smtClean="0"/>
              <a:t>Özellikle salamuralık çeşitlerde meyvelerin kalitesi düşmekte ve üretici açısından ekonomik kayıplar meydana gelmektedir. </a:t>
            </a:r>
            <a:endParaRPr lang="en-US" sz="2400" smtClean="0"/>
          </a:p>
        </p:txBody>
      </p:sp>
      <p:sp>
        <p:nvSpPr>
          <p:cNvPr id="7171" name="Veri Yer Tutucusu 1"/>
          <p:cNvSpPr>
            <a:spLocks noGrp="1"/>
          </p:cNvSpPr>
          <p:nvPr>
            <p:ph type="dt" sz="quarter" idx="10"/>
          </p:nvPr>
        </p:nvSpPr>
        <p:spPr>
          <a:noFill/>
        </p:spPr>
        <p:txBody>
          <a:bodyPr/>
          <a:lstStyle/>
          <a:p>
            <a:fld id="{071CAA39-9084-4DEE-B458-6D053B0A14C6}" type="datetime1">
              <a:rPr lang="tr-TR" smtClean="0"/>
              <a:pPr/>
              <a:t>24.11.2016</a:t>
            </a:fld>
            <a:endParaRPr lang="tr-TR"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50825" y="387350"/>
            <a:ext cx="8548688" cy="806450"/>
          </a:xfrm>
        </p:spPr>
        <p:txBody>
          <a:bodyPr>
            <a:normAutofit fontScale="90000"/>
          </a:bodyPr>
          <a:lstStyle/>
          <a:p>
            <a:r>
              <a:rPr lang="tr-TR" sz="3500" smtClean="0">
                <a:solidFill>
                  <a:srgbClr val="303680"/>
                </a:solidFill>
              </a:rPr>
              <a:t>Yumurta şarap kırmızısı rengindedir</a:t>
            </a:r>
            <a:r>
              <a:rPr lang="tr-TR" smtClean="0">
                <a:solidFill>
                  <a:srgbClr val="303680"/>
                </a:solidFill>
              </a:rPr>
              <a:t>.</a:t>
            </a:r>
            <a:endParaRPr lang="en-US" smtClean="0">
              <a:solidFill>
                <a:srgbClr val="303680"/>
              </a:solidFill>
            </a:endParaRPr>
          </a:p>
        </p:txBody>
      </p:sp>
      <p:pic>
        <p:nvPicPr>
          <p:cNvPr id="18435" name="Picture 3"/>
          <p:cNvPicPr>
            <a:picLocks noChangeAspect="1" noChangeArrowheads="1"/>
          </p:cNvPicPr>
          <p:nvPr/>
        </p:nvPicPr>
        <p:blipFill>
          <a:blip r:embed="rId3"/>
          <a:srcRect/>
          <a:stretch>
            <a:fillRect/>
          </a:stretch>
        </p:blipFill>
        <p:spPr bwMode="auto">
          <a:xfrm>
            <a:off x="228600" y="2133600"/>
            <a:ext cx="4419600" cy="3810000"/>
          </a:xfrm>
          <a:prstGeom prst="rect">
            <a:avLst/>
          </a:prstGeom>
          <a:noFill/>
          <a:ln w="9525">
            <a:noFill/>
            <a:miter lim="800000"/>
            <a:headEnd/>
            <a:tailEnd/>
          </a:ln>
          <a:effectLst/>
        </p:spPr>
      </p:pic>
      <p:pic>
        <p:nvPicPr>
          <p:cNvPr id="18436" name="Picture 4" descr="sunudan gelen"/>
          <p:cNvPicPr>
            <a:picLocks noChangeAspect="1" noChangeArrowheads="1"/>
          </p:cNvPicPr>
          <p:nvPr/>
        </p:nvPicPr>
        <p:blipFill>
          <a:blip r:embed="rId4"/>
          <a:srcRect/>
          <a:stretch>
            <a:fillRect/>
          </a:stretch>
        </p:blipFill>
        <p:spPr bwMode="auto">
          <a:xfrm>
            <a:off x="4800600" y="2133600"/>
            <a:ext cx="4191000" cy="3810000"/>
          </a:xfrm>
          <a:prstGeom prst="rect">
            <a:avLst/>
          </a:prstGeom>
          <a:noFill/>
          <a:ln w="9525">
            <a:noFill/>
            <a:miter lim="800000"/>
            <a:headEnd/>
            <a:tailEnd/>
          </a:ln>
        </p:spPr>
      </p:pic>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additive="base">
                                        <p:cTn id="7" dur="500" fill="hold"/>
                                        <p:tgtEl>
                                          <p:spTgt spid="18434"/>
                                        </p:tgtEl>
                                        <p:attrNameLst>
                                          <p:attrName>ppt_x</p:attrName>
                                        </p:attrNameLst>
                                      </p:cBhvr>
                                      <p:tavLst>
                                        <p:tav tm="0">
                                          <p:val>
                                            <p:strVal val="0-#ppt_w/2"/>
                                          </p:val>
                                        </p:tav>
                                        <p:tav tm="100000">
                                          <p:val>
                                            <p:strVal val="#ppt_x"/>
                                          </p:val>
                                        </p:tav>
                                      </p:tavLst>
                                    </p:anim>
                                    <p:anim calcmode="lin" valueType="num">
                                      <p:cBhvr additive="base">
                                        <p:cTn id="8" dur="500" fill="hold"/>
                                        <p:tgtEl>
                                          <p:spTgt spid="1843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nodeType="clickEffect">
                                  <p:stCondLst>
                                    <p:cond delay="0"/>
                                  </p:stCondLst>
                                  <p:childTnLst>
                                    <p:set>
                                      <p:cBhvr>
                                        <p:cTn id="12" dur="1" fill="hold">
                                          <p:stCondLst>
                                            <p:cond delay="0"/>
                                          </p:stCondLst>
                                        </p:cTn>
                                        <p:tgtEl>
                                          <p:spTgt spid="18435"/>
                                        </p:tgtEl>
                                        <p:attrNameLst>
                                          <p:attrName>style.visibility</p:attrName>
                                        </p:attrNameLst>
                                      </p:cBhvr>
                                      <p:to>
                                        <p:strVal val="visible"/>
                                      </p:to>
                                    </p:set>
                                    <p:animEffect transition="in" filter="blinds(horizontal)">
                                      <p:cBhvr>
                                        <p:cTn id="13" dur="500"/>
                                        <p:tgtEl>
                                          <p:spTgt spid="1843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nodeType="clickEffect">
                                  <p:stCondLst>
                                    <p:cond delay="0"/>
                                  </p:stCondLst>
                                  <p:childTnLst>
                                    <p:set>
                                      <p:cBhvr>
                                        <p:cTn id="17" dur="1" fill="hold">
                                          <p:stCondLst>
                                            <p:cond delay="0"/>
                                          </p:stCondLst>
                                        </p:cTn>
                                        <p:tgtEl>
                                          <p:spTgt spid="18436"/>
                                        </p:tgtEl>
                                        <p:attrNameLst>
                                          <p:attrName>style.visibility</p:attrName>
                                        </p:attrNameLst>
                                      </p:cBhvr>
                                      <p:to>
                                        <p:strVal val="visible"/>
                                      </p:to>
                                    </p:set>
                                    <p:animEffect transition="in" filter="wipe(up)">
                                      <p:cBhvr>
                                        <p:cTn id="18" dur="5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DSCN8528"/>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DSCN3846"/>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9939" name="WordArt 5"/>
          <p:cNvSpPr>
            <a:spLocks noChangeArrowheads="1" noChangeShapeType="1" noTextEdit="1"/>
          </p:cNvSpPr>
          <p:nvPr/>
        </p:nvSpPr>
        <p:spPr bwMode="auto">
          <a:xfrm>
            <a:off x="3203575" y="0"/>
            <a:ext cx="2286000" cy="647700"/>
          </a:xfrm>
          <a:prstGeom prst="rect">
            <a:avLst/>
          </a:prstGeom>
        </p:spPr>
        <p:txBody>
          <a:bodyPr wrap="none" fromWordArt="1">
            <a:prstTxWarp prst="textPlain">
              <a:avLst>
                <a:gd name="adj" fmla="val 50000"/>
              </a:avLst>
            </a:prstTxWarp>
          </a:bodyPr>
          <a:lstStyle/>
          <a:p>
            <a:pPr algn="ctr"/>
            <a:r>
              <a:rPr lang="tr-TR"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NİMFLER</a:t>
            </a:r>
          </a:p>
        </p:txBody>
      </p:sp>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DSCN3849"/>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0963" name="WordArt 5"/>
          <p:cNvSpPr>
            <a:spLocks noChangeArrowheads="1" noChangeShapeType="1" noTextEdit="1"/>
          </p:cNvSpPr>
          <p:nvPr/>
        </p:nvSpPr>
        <p:spPr bwMode="auto">
          <a:xfrm>
            <a:off x="3203575" y="0"/>
            <a:ext cx="2286000" cy="647700"/>
          </a:xfrm>
          <a:prstGeom prst="rect">
            <a:avLst/>
          </a:prstGeom>
        </p:spPr>
        <p:txBody>
          <a:bodyPr wrap="none" fromWordArt="1">
            <a:prstTxWarp prst="textPlain">
              <a:avLst>
                <a:gd name="adj" fmla="val 50000"/>
              </a:avLst>
            </a:prstTxWarp>
          </a:bodyPr>
          <a:lstStyle/>
          <a:p>
            <a:pPr algn="ctr"/>
            <a:r>
              <a:rPr lang="tr-TR"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NİMFLER</a:t>
            </a:r>
          </a:p>
        </p:txBody>
      </p:sp>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DSCN2396"/>
          <p:cNvPicPr>
            <a:picLocks noChangeAspect="1" noChangeArrowheads="1"/>
          </p:cNvPicPr>
          <p:nvPr/>
        </p:nvPicPr>
        <p:blipFill>
          <a:blip r:embed="rId2"/>
          <a:srcRect/>
          <a:stretch>
            <a:fillRect/>
          </a:stretch>
        </p:blipFill>
        <p:spPr bwMode="auto">
          <a:xfrm>
            <a:off x="0" y="0"/>
            <a:ext cx="5003800" cy="3754438"/>
          </a:xfrm>
          <a:prstGeom prst="rect">
            <a:avLst/>
          </a:prstGeom>
          <a:noFill/>
          <a:ln w="9525">
            <a:noFill/>
            <a:miter lim="800000"/>
            <a:headEnd/>
            <a:tailEnd/>
          </a:ln>
        </p:spPr>
      </p:pic>
      <p:pic>
        <p:nvPicPr>
          <p:cNvPr id="41987" name="Picture 5" descr="DSCN2394"/>
          <p:cNvPicPr>
            <a:picLocks noChangeAspect="1" noChangeArrowheads="1"/>
          </p:cNvPicPr>
          <p:nvPr/>
        </p:nvPicPr>
        <p:blipFill>
          <a:blip r:embed="rId3"/>
          <a:srcRect/>
          <a:stretch>
            <a:fillRect/>
          </a:stretch>
        </p:blipFill>
        <p:spPr bwMode="auto">
          <a:xfrm>
            <a:off x="4716463" y="3536950"/>
            <a:ext cx="4427537" cy="332105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DSCN6915"/>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50825" y="228600"/>
            <a:ext cx="8404225" cy="1206500"/>
          </a:xfrm>
        </p:spPr>
        <p:txBody>
          <a:bodyPr/>
          <a:lstStyle/>
          <a:p>
            <a:r>
              <a:rPr lang="tr-TR" sz="3500" smtClean="0">
                <a:solidFill>
                  <a:srgbClr val="303680"/>
                </a:solidFill>
              </a:rPr>
              <a:t>1.ve 2. Dönem Kara koşnil Larvası</a:t>
            </a:r>
            <a:endParaRPr lang="en-US" sz="3500" smtClean="0">
              <a:solidFill>
                <a:srgbClr val="303680"/>
              </a:solidFill>
            </a:endParaRPr>
          </a:p>
        </p:txBody>
      </p:sp>
      <p:pic>
        <p:nvPicPr>
          <p:cNvPr id="20483" name="Picture 3"/>
          <p:cNvPicPr>
            <a:picLocks noChangeAspect="1" noChangeArrowheads="1"/>
          </p:cNvPicPr>
          <p:nvPr/>
        </p:nvPicPr>
        <p:blipFill>
          <a:blip r:embed="rId3">
            <a:lum bright="12000"/>
          </a:blip>
          <a:srcRect/>
          <a:stretch>
            <a:fillRect/>
          </a:stretch>
        </p:blipFill>
        <p:spPr bwMode="auto">
          <a:xfrm>
            <a:off x="609600" y="1828800"/>
            <a:ext cx="7772400" cy="4114800"/>
          </a:xfrm>
          <a:prstGeom prst="rect">
            <a:avLst/>
          </a:prstGeom>
          <a:noFill/>
          <a:ln w="9525">
            <a:noFill/>
            <a:miter lim="800000"/>
            <a:headEnd/>
            <a:tailEnd/>
          </a:ln>
          <a:effectLst/>
        </p:spPr>
      </p:pic>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additive="base">
                                        <p:cTn id="7" dur="500" fill="hold"/>
                                        <p:tgtEl>
                                          <p:spTgt spid="20482"/>
                                        </p:tgtEl>
                                        <p:attrNameLst>
                                          <p:attrName>ppt_x</p:attrName>
                                        </p:attrNameLst>
                                      </p:cBhvr>
                                      <p:tavLst>
                                        <p:tav tm="0">
                                          <p:val>
                                            <p:strVal val="0-#ppt_w/2"/>
                                          </p:val>
                                        </p:tav>
                                        <p:tav tm="100000">
                                          <p:val>
                                            <p:strVal val="#ppt_x"/>
                                          </p:val>
                                        </p:tav>
                                      </p:tavLst>
                                    </p:anim>
                                    <p:anim calcmode="lin" valueType="num">
                                      <p:cBhvr additive="base">
                                        <p:cTn id="8" dur="500" fill="hold"/>
                                        <p:tgtEl>
                                          <p:spTgt spid="2048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nodePh="1">
                                  <p:stCondLst>
                                    <p:cond delay="0"/>
                                  </p:stCondLst>
                                  <p:endCondLst>
                                    <p:cond evt="begin" delay="0">
                                      <p:tn val="11"/>
                                    </p:cond>
                                  </p:endCondLst>
                                  <p:childTnLst>
                                    <p:set>
                                      <p:cBhvr>
                                        <p:cTn id="12" dur="1" fill="hold">
                                          <p:stCondLst>
                                            <p:cond delay="0"/>
                                          </p:stCondLst>
                                        </p:cTn>
                                        <p:tgtEl>
                                          <p:spTgt spid="20483"/>
                                        </p:tgtEl>
                                        <p:attrNameLst>
                                          <p:attrName>style.visibility</p:attrName>
                                        </p:attrNameLst>
                                      </p:cBhvr>
                                      <p:to>
                                        <p:strVal val="visible"/>
                                      </p:to>
                                    </p:set>
                                    <p:anim calcmode="lin" valueType="num">
                                      <p:cBhvr>
                                        <p:cTn id="13" dur="500" fill="hold"/>
                                        <p:tgtEl>
                                          <p:spTgt spid="20483"/>
                                        </p:tgtEl>
                                        <p:attrNameLst>
                                          <p:attrName>ppt_w</p:attrName>
                                        </p:attrNameLst>
                                      </p:cBhvr>
                                      <p:tavLst>
                                        <p:tav tm="0">
                                          <p:val>
                                            <p:fltVal val="0"/>
                                          </p:val>
                                        </p:tav>
                                        <p:tav tm="100000">
                                          <p:val>
                                            <p:strVal val="#ppt_w"/>
                                          </p:val>
                                        </p:tav>
                                      </p:tavLst>
                                    </p:anim>
                                    <p:anim calcmode="lin" valueType="num">
                                      <p:cBhvr>
                                        <p:cTn id="14" dur="500" fill="hold"/>
                                        <p:tgtEl>
                                          <p:spTgt spid="2048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autoUpdateAnimBg="0"/>
      <p:bldP spid="20483"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755650" y="228600"/>
            <a:ext cx="7972425" cy="1206500"/>
          </a:xfrm>
        </p:spPr>
        <p:txBody>
          <a:bodyPr/>
          <a:lstStyle/>
          <a:p>
            <a:r>
              <a:rPr lang="tr-TR" sz="2200" smtClean="0">
                <a:solidFill>
                  <a:schemeClr val="tx1"/>
                </a:solidFill>
              </a:rPr>
              <a:t>Kara koşnil larva ve ergin dönemlerinde ağacın özsuyunu emerek beslenir ve salgıladığı madde bütün ağacı sarar.</a:t>
            </a:r>
            <a:endParaRPr lang="en-US" sz="2200" smtClean="0">
              <a:solidFill>
                <a:schemeClr val="tx1"/>
              </a:solidFill>
            </a:endParaRPr>
          </a:p>
        </p:txBody>
      </p:sp>
      <p:sp>
        <p:nvSpPr>
          <p:cNvPr id="22531" name="Rectangle 3"/>
          <p:cNvSpPr>
            <a:spLocks noGrp="1" noChangeArrowheads="1"/>
          </p:cNvSpPr>
          <p:nvPr>
            <p:ph type="body" idx="1"/>
          </p:nvPr>
        </p:nvSpPr>
        <p:spPr/>
        <p:txBody>
          <a:bodyPr/>
          <a:lstStyle/>
          <a:p>
            <a:pPr>
              <a:buFont typeface="Wingdings" pitchFamily="2" charset="2"/>
              <a:buNone/>
            </a:pPr>
            <a:r>
              <a:rPr lang="en-US" smtClean="0">
                <a:solidFill>
                  <a:srgbClr val="FFFFFF"/>
                </a:solidFill>
              </a:rPr>
              <a:t> </a:t>
            </a:r>
          </a:p>
        </p:txBody>
      </p:sp>
      <p:pic>
        <p:nvPicPr>
          <p:cNvPr id="22532" name="Picture 4"/>
          <p:cNvPicPr>
            <a:picLocks noChangeAspect="1" noChangeArrowheads="1"/>
          </p:cNvPicPr>
          <p:nvPr/>
        </p:nvPicPr>
        <p:blipFill>
          <a:blip r:embed="rId3"/>
          <a:srcRect/>
          <a:stretch>
            <a:fillRect/>
          </a:stretch>
        </p:blipFill>
        <p:spPr bwMode="auto">
          <a:xfrm>
            <a:off x="228600" y="2133600"/>
            <a:ext cx="4343400" cy="3733800"/>
          </a:xfrm>
          <a:prstGeom prst="rect">
            <a:avLst/>
          </a:prstGeom>
          <a:noFill/>
          <a:ln w="9525">
            <a:noFill/>
            <a:miter lim="800000"/>
            <a:headEnd/>
            <a:tailEnd/>
          </a:ln>
          <a:effectLst/>
        </p:spPr>
      </p:pic>
      <p:pic>
        <p:nvPicPr>
          <p:cNvPr id="22533" name="Picture 5"/>
          <p:cNvPicPr>
            <a:picLocks noChangeAspect="1" noChangeArrowheads="1"/>
          </p:cNvPicPr>
          <p:nvPr/>
        </p:nvPicPr>
        <p:blipFill>
          <a:blip r:embed="rId4"/>
          <a:srcRect/>
          <a:stretch>
            <a:fillRect/>
          </a:stretch>
        </p:blipFill>
        <p:spPr bwMode="auto">
          <a:xfrm>
            <a:off x="4724400" y="2133600"/>
            <a:ext cx="4114800" cy="3733800"/>
          </a:xfrm>
          <a:prstGeom prst="rect">
            <a:avLst/>
          </a:prstGeom>
          <a:noFill/>
          <a:ln w="9525">
            <a:noFill/>
            <a:miter lim="800000"/>
            <a:headEnd/>
            <a:tailEnd/>
          </a:ln>
          <a:effectLst/>
        </p:spPr>
      </p:pic>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nodeType="clickEffect">
                                  <p:stCondLst>
                                    <p:cond delay="0"/>
                                  </p:stCondLst>
                                  <p:childTnLst>
                                    <p:set>
                                      <p:cBhvr>
                                        <p:cTn id="12" dur="1" fill="hold">
                                          <p:stCondLst>
                                            <p:cond delay="0"/>
                                          </p:stCondLst>
                                        </p:cTn>
                                        <p:tgtEl>
                                          <p:spTgt spid="22532"/>
                                        </p:tgtEl>
                                        <p:attrNameLst>
                                          <p:attrName>style.visibility</p:attrName>
                                        </p:attrNameLst>
                                      </p:cBhvr>
                                      <p:to>
                                        <p:strVal val="visible"/>
                                      </p:to>
                                    </p:set>
                                    <p:animEffect transition="in" filter="blinds(horizontal)">
                                      <p:cBhvr>
                                        <p:cTn id="13" dur="500"/>
                                        <p:tgtEl>
                                          <p:spTgt spid="2253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22533"/>
                                        </p:tgtEl>
                                        <p:attrNameLst>
                                          <p:attrName>style.visibility</p:attrName>
                                        </p:attrNameLst>
                                      </p:cBhvr>
                                      <p:to>
                                        <p:strVal val="visible"/>
                                      </p:to>
                                    </p:set>
                                    <p:animEffect transition="in" filter="blinds(horizontal)">
                                      <p:cBhvr>
                                        <p:cTn id="18" dur="500"/>
                                        <p:tgtEl>
                                          <p:spTgt spid="22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76200" y="173038"/>
            <a:ext cx="3733800" cy="1401762"/>
          </a:xfrm>
        </p:spPr>
        <p:txBody>
          <a:bodyPr/>
          <a:lstStyle/>
          <a:p>
            <a:pPr eaLnBrk="1" hangingPunct="1"/>
            <a:r>
              <a:rPr lang="tr-TR" sz="2800" b="1" dirty="0" smtClean="0"/>
              <a:t>ZEYTİN PAMUKLU KOŞNİLİ</a:t>
            </a:r>
            <a:br>
              <a:rPr lang="tr-TR" sz="2800" b="1" dirty="0" smtClean="0"/>
            </a:br>
            <a:r>
              <a:rPr lang="tr-TR" sz="2800" i="1" dirty="0" smtClean="0"/>
              <a:t>(</a:t>
            </a:r>
            <a:r>
              <a:rPr lang="tr-TR" sz="2800" i="1" dirty="0" err="1" smtClean="0"/>
              <a:t>Philippia</a:t>
            </a:r>
            <a:r>
              <a:rPr lang="tr-TR" sz="2800" i="1" dirty="0" smtClean="0"/>
              <a:t> </a:t>
            </a:r>
            <a:r>
              <a:rPr lang="tr-TR" sz="2800" i="1" dirty="0" err="1" smtClean="0"/>
              <a:t>oleae</a:t>
            </a:r>
            <a:r>
              <a:rPr lang="tr-TR" sz="2800" i="1" dirty="0" smtClean="0"/>
              <a:t>)</a:t>
            </a:r>
          </a:p>
        </p:txBody>
      </p:sp>
      <p:sp>
        <p:nvSpPr>
          <p:cNvPr id="58371" name="Rectangle 3"/>
          <p:cNvSpPr>
            <a:spLocks noGrp="1" noChangeArrowheads="1"/>
          </p:cNvSpPr>
          <p:nvPr>
            <p:ph type="body" idx="1"/>
          </p:nvPr>
        </p:nvSpPr>
        <p:spPr>
          <a:xfrm>
            <a:off x="0" y="2057400"/>
            <a:ext cx="3352800" cy="4648200"/>
          </a:xfrm>
        </p:spPr>
        <p:txBody>
          <a:bodyPr/>
          <a:lstStyle/>
          <a:p>
            <a:pPr eaLnBrk="1" hangingPunct="1">
              <a:lnSpc>
                <a:spcPct val="90000"/>
              </a:lnSpc>
              <a:buFontTx/>
              <a:buNone/>
            </a:pPr>
            <a:r>
              <a:rPr lang="tr-TR" sz="2500" b="1" smtClean="0"/>
              <a:t>Tanımı ve Yaşayışı</a:t>
            </a:r>
          </a:p>
          <a:p>
            <a:pPr eaLnBrk="1" hangingPunct="1">
              <a:lnSpc>
                <a:spcPct val="90000"/>
              </a:lnSpc>
              <a:buFontTx/>
              <a:buNone/>
            </a:pPr>
            <a:r>
              <a:rPr lang="tr-TR" sz="2500" smtClean="0"/>
              <a:t>● Erginler ilk bakıldığında beyaz pamuksu bir görünümdedir. </a:t>
            </a:r>
          </a:p>
          <a:p>
            <a:pPr eaLnBrk="1" hangingPunct="1">
              <a:lnSpc>
                <a:spcPct val="90000"/>
              </a:lnSpc>
              <a:buFontTx/>
              <a:buNone/>
            </a:pPr>
            <a:r>
              <a:rPr lang="tr-TR" sz="2500" smtClean="0"/>
              <a:t>*Zararlı hemen hemen bütün ülke zeytin alanlarında kışı genç ergin dişi olarak yaprak altı ve sürgünlerde geçirmektedir.</a:t>
            </a:r>
          </a:p>
        </p:txBody>
      </p:sp>
      <p:pic>
        <p:nvPicPr>
          <p:cNvPr id="58372" name="Picture 4"/>
          <p:cNvPicPr>
            <a:picLocks noChangeAspect="1" noChangeArrowheads="1"/>
          </p:cNvPicPr>
          <p:nvPr/>
        </p:nvPicPr>
        <p:blipFill>
          <a:blip r:embed="rId2" cstate="print"/>
          <a:srcRect/>
          <a:stretch>
            <a:fillRect/>
          </a:stretch>
        </p:blipFill>
        <p:spPr bwMode="auto">
          <a:xfrm>
            <a:off x="3305175" y="917575"/>
            <a:ext cx="5838825" cy="5940425"/>
          </a:xfrm>
          <a:prstGeom prst="rect">
            <a:avLst/>
          </a:prstGeom>
          <a:noFill/>
          <a:ln w="9525">
            <a:noFill/>
            <a:miter lim="800000"/>
            <a:headEnd/>
            <a:tailEnd/>
          </a:ln>
        </p:spPr>
      </p:pic>
      <p:sp>
        <p:nvSpPr>
          <p:cNvPr id="58373" name="Rectangle 5"/>
          <p:cNvSpPr>
            <a:spLocks noChangeArrowheads="1"/>
          </p:cNvSpPr>
          <p:nvPr/>
        </p:nvSpPr>
        <p:spPr bwMode="auto">
          <a:xfrm>
            <a:off x="4572000" y="533400"/>
            <a:ext cx="4572000" cy="396875"/>
          </a:xfrm>
          <a:prstGeom prst="rect">
            <a:avLst/>
          </a:prstGeom>
          <a:noFill/>
          <a:ln w="9525">
            <a:noFill/>
            <a:miter lim="800000"/>
            <a:headEnd/>
            <a:tailEnd/>
          </a:ln>
        </p:spPr>
        <p:txBody>
          <a:bodyPr>
            <a:spAutoFit/>
          </a:bodyPr>
          <a:lstStyle/>
          <a:p>
            <a:r>
              <a:rPr lang="tr-TR" sz="2000"/>
              <a:t>Zeytin pamuklu koşnili ergini</a:t>
            </a:r>
          </a:p>
        </p:txBody>
      </p:sp>
      <p:sp>
        <p:nvSpPr>
          <p:cNvPr id="2" name="Veri Yer Tutucusu 1"/>
          <p:cNvSpPr>
            <a:spLocks noGrp="1"/>
          </p:cNvSpPr>
          <p:nvPr>
            <p:ph type="dt" sz="half" idx="10"/>
          </p:nvPr>
        </p:nvSpPr>
        <p:spPr/>
        <p:txBody>
          <a:bodyPr/>
          <a:lstStyle/>
          <a:p>
            <a:fld id="{B5DEBE8B-3E2A-47A9-A82E-2EC609D224FD}" type="datetime1">
              <a:rPr lang="tr-TR" smtClean="0"/>
              <a:pPr/>
              <a:t>24.11.2016</a:t>
            </a:fld>
            <a:endParaRPr lang="tr-T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5" descr="DSCN0061"/>
          <p:cNvPicPr>
            <a:picLocks noChangeAspect="1" noChangeArrowheads="1"/>
          </p:cNvPicPr>
          <p:nvPr/>
        </p:nvPicPr>
        <p:blipFill>
          <a:blip r:embed="rId2" cstate="print"/>
          <a:srcRect/>
          <a:stretch>
            <a:fillRect/>
          </a:stretch>
        </p:blipFill>
        <p:spPr bwMode="auto">
          <a:xfrm>
            <a:off x="762000" y="571500"/>
            <a:ext cx="7620000" cy="5715000"/>
          </a:xfrm>
          <a:prstGeom prst="rect">
            <a:avLst/>
          </a:prstGeom>
          <a:noFill/>
          <a:ln w="9525">
            <a:noFill/>
            <a:miter lim="800000"/>
            <a:headEnd/>
            <a:tailEnd/>
          </a:ln>
        </p:spPr>
      </p:pic>
      <p:sp>
        <p:nvSpPr>
          <p:cNvPr id="2" name="Veri Yer Tutucusu 1"/>
          <p:cNvSpPr>
            <a:spLocks noGrp="1"/>
          </p:cNvSpPr>
          <p:nvPr>
            <p:ph type="dt" sz="half" idx="10"/>
          </p:nvPr>
        </p:nvSpPr>
        <p:spPr/>
        <p:txBody>
          <a:bodyPr/>
          <a:lstStyle/>
          <a:p>
            <a:fld id="{09B6AADB-7D62-4CF1-8DDD-A72ED4BEF1EB}" type="datetime1">
              <a:rPr lang="tr-TR" smtClean="0"/>
              <a:pPr/>
              <a:t>24.11.2016</a:t>
            </a:fld>
            <a:endParaRPr lang="tr-T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23850" y="260350"/>
            <a:ext cx="8620125" cy="2089150"/>
          </a:xfrm>
        </p:spPr>
        <p:txBody>
          <a:bodyPr>
            <a:normAutofit fontScale="90000"/>
          </a:bodyPr>
          <a:lstStyle/>
          <a:p>
            <a:pPr eaLnBrk="1" hangingPunct="1">
              <a:buFontTx/>
              <a:buChar char="•"/>
            </a:pPr>
            <a:r>
              <a:rPr lang="tr-TR" sz="2600" smtClean="0">
                <a:solidFill>
                  <a:schemeClr val="tx1"/>
                </a:solidFill>
              </a:rPr>
              <a:t> </a:t>
            </a:r>
            <a:r>
              <a:rPr lang="tr-TR" sz="2300" b="1" smtClean="0">
                <a:solidFill>
                  <a:schemeClr val="tx1"/>
                </a:solidFill>
                <a:latin typeface="Comic Sans MS" pitchFamily="66" charset="0"/>
              </a:rPr>
              <a:t>Zararını zeytin ağaçlarında gövde,dal, sürgün, yaprak ve meyvelerde meydana getirir.</a:t>
            </a:r>
            <a:br>
              <a:rPr lang="tr-TR" sz="2300" b="1" smtClean="0">
                <a:solidFill>
                  <a:schemeClr val="tx1"/>
                </a:solidFill>
                <a:latin typeface="Comic Sans MS" pitchFamily="66" charset="0"/>
              </a:rPr>
            </a:br>
            <a:r>
              <a:rPr lang="tr-TR" sz="2300" b="1" smtClean="0">
                <a:solidFill>
                  <a:schemeClr val="tx1"/>
                </a:solidFill>
                <a:latin typeface="Comic Sans MS" pitchFamily="66" charset="0"/>
              </a:rPr>
              <a:t>* Bitki öz suyunu emerek ağaçları zayıflatır, verimin azalmasına ve kurumalara neden olur.</a:t>
            </a:r>
            <a:br>
              <a:rPr lang="tr-TR" sz="2300" b="1" smtClean="0">
                <a:solidFill>
                  <a:schemeClr val="tx1"/>
                </a:solidFill>
                <a:latin typeface="Comic Sans MS" pitchFamily="66" charset="0"/>
              </a:rPr>
            </a:br>
            <a:r>
              <a:rPr lang="tr-TR" sz="2300" b="1" smtClean="0">
                <a:solidFill>
                  <a:schemeClr val="tx1"/>
                </a:solidFill>
                <a:latin typeface="Comic Sans MS" pitchFamily="66" charset="0"/>
              </a:rPr>
              <a:t>* Özellikle salamuralık çeşitlerde meyvelerin kalitesini düşürür ve ekonomik kayıplara neden olur.</a:t>
            </a:r>
            <a:endParaRPr lang="en-US" sz="2300" b="1" smtClean="0">
              <a:solidFill>
                <a:schemeClr val="tx1"/>
              </a:solidFill>
              <a:latin typeface="Comic Sans MS" pitchFamily="66" charset="0"/>
            </a:endParaRPr>
          </a:p>
        </p:txBody>
      </p:sp>
      <p:pic>
        <p:nvPicPr>
          <p:cNvPr id="8195" name="Picture 3" descr="tyfty1"/>
          <p:cNvPicPr>
            <a:picLocks noGrp="1" noChangeAspect="1" noChangeArrowheads="1"/>
          </p:cNvPicPr>
          <p:nvPr>
            <p:ph sz="half" idx="1"/>
          </p:nvPr>
        </p:nvPicPr>
        <p:blipFill>
          <a:blip r:embed="rId3"/>
          <a:srcRect/>
          <a:stretch>
            <a:fillRect/>
          </a:stretch>
        </p:blipFill>
        <p:spPr>
          <a:xfrm>
            <a:off x="0" y="2636838"/>
            <a:ext cx="4500563" cy="4221162"/>
          </a:xfrm>
        </p:spPr>
      </p:pic>
      <p:pic>
        <p:nvPicPr>
          <p:cNvPr id="8196" name="Picture 4" descr="BVGH1"/>
          <p:cNvPicPr>
            <a:picLocks noGrp="1" noChangeAspect="1" noChangeArrowheads="1"/>
          </p:cNvPicPr>
          <p:nvPr>
            <p:ph sz="half" idx="2"/>
          </p:nvPr>
        </p:nvPicPr>
        <p:blipFill>
          <a:blip r:embed="rId4"/>
          <a:srcRect/>
          <a:stretch>
            <a:fillRect/>
          </a:stretch>
        </p:blipFill>
        <p:spPr>
          <a:xfrm>
            <a:off x="4500563" y="2609850"/>
            <a:ext cx="4643437" cy="4248150"/>
          </a:xfrm>
        </p:spPr>
      </p:pic>
      <p:sp>
        <p:nvSpPr>
          <p:cNvPr id="8197" name="Veri Yer Tutucusu 1"/>
          <p:cNvSpPr>
            <a:spLocks noGrp="1"/>
          </p:cNvSpPr>
          <p:nvPr>
            <p:ph type="dt" sz="quarter" idx="10"/>
          </p:nvPr>
        </p:nvSpPr>
        <p:spPr>
          <a:noFill/>
        </p:spPr>
        <p:txBody>
          <a:bodyPr/>
          <a:lstStyle/>
          <a:p>
            <a:fld id="{1C0CB753-829D-481E-9840-93BF49CC65CE}" type="datetime1">
              <a:rPr lang="tr-TR" smtClean="0"/>
              <a:pPr/>
              <a:t>24.11.2016</a:t>
            </a:fld>
            <a:endParaRPr lang="tr-TR" smtClean="0"/>
          </a:p>
        </p:txBody>
      </p:sp>
    </p:spTree>
  </p:cSld>
  <p:clrMapOvr>
    <a:masterClrMapping/>
  </p:clrMapOvr>
  <p:transition>
    <p:blinds/>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Grp="1" noChangeArrowheads="1"/>
          </p:cNvSpPr>
          <p:nvPr>
            <p:ph type="body" idx="1"/>
          </p:nvPr>
        </p:nvSpPr>
        <p:spPr>
          <a:xfrm>
            <a:off x="6215074" y="0"/>
            <a:ext cx="2928926" cy="6858000"/>
          </a:xfrm>
        </p:spPr>
        <p:txBody>
          <a:bodyPr/>
          <a:lstStyle/>
          <a:p>
            <a:pPr algn="r" eaLnBrk="1" hangingPunct="1">
              <a:buFontTx/>
              <a:buNone/>
            </a:pPr>
            <a:r>
              <a:rPr lang="tr-TR" dirty="0" smtClean="0"/>
              <a:t>Zararlını Karadeniz, Ege ve Marmara bölgesinde yılda iki ve *Akdeniz bölgesinde </a:t>
            </a:r>
          </a:p>
          <a:p>
            <a:pPr algn="r" eaLnBrk="1" hangingPunct="1">
              <a:buFontTx/>
              <a:buNone/>
            </a:pPr>
            <a:r>
              <a:rPr lang="tr-TR" dirty="0" smtClean="0"/>
              <a:t>ise bir döl </a:t>
            </a:r>
          </a:p>
          <a:p>
            <a:pPr algn="r" eaLnBrk="1" hangingPunct="1">
              <a:buFontTx/>
              <a:buNone/>
            </a:pPr>
            <a:r>
              <a:rPr lang="tr-TR" dirty="0" smtClean="0"/>
              <a:t>verdiği bilinmektedir.</a:t>
            </a:r>
          </a:p>
        </p:txBody>
      </p:sp>
      <p:pic>
        <p:nvPicPr>
          <p:cNvPr id="60419" name="Picture 4"/>
          <p:cNvPicPr>
            <a:picLocks noChangeAspect="1" noChangeArrowheads="1"/>
          </p:cNvPicPr>
          <p:nvPr/>
        </p:nvPicPr>
        <p:blipFill>
          <a:blip r:embed="rId2" cstate="print"/>
          <a:srcRect/>
          <a:stretch>
            <a:fillRect/>
          </a:stretch>
        </p:blipFill>
        <p:spPr bwMode="auto">
          <a:xfrm>
            <a:off x="0" y="1090613"/>
            <a:ext cx="6172200" cy="5767387"/>
          </a:xfrm>
          <a:prstGeom prst="rect">
            <a:avLst/>
          </a:prstGeom>
          <a:noFill/>
          <a:ln w="9525">
            <a:noFill/>
            <a:miter lim="800000"/>
            <a:headEnd/>
            <a:tailEnd/>
          </a:ln>
        </p:spPr>
      </p:pic>
      <p:sp>
        <p:nvSpPr>
          <p:cNvPr id="60420" name="Rectangle 5"/>
          <p:cNvSpPr>
            <a:spLocks noChangeArrowheads="1"/>
          </p:cNvSpPr>
          <p:nvPr/>
        </p:nvSpPr>
        <p:spPr bwMode="auto">
          <a:xfrm>
            <a:off x="0" y="381000"/>
            <a:ext cx="4572000" cy="641350"/>
          </a:xfrm>
          <a:prstGeom prst="rect">
            <a:avLst/>
          </a:prstGeom>
          <a:noFill/>
          <a:ln w="9525">
            <a:noFill/>
            <a:miter lim="800000"/>
            <a:headEnd/>
            <a:tailEnd/>
          </a:ln>
        </p:spPr>
        <p:txBody>
          <a:bodyPr>
            <a:spAutoFit/>
          </a:bodyPr>
          <a:lstStyle/>
          <a:p>
            <a:r>
              <a:rPr lang="tr-TR"/>
              <a:t>Zeytin pamuklu koşnili</a:t>
            </a:r>
          </a:p>
          <a:p>
            <a:r>
              <a:rPr lang="tr-TR"/>
              <a:t>yumurtaları</a:t>
            </a:r>
          </a:p>
        </p:txBody>
      </p:sp>
      <p:sp>
        <p:nvSpPr>
          <p:cNvPr id="2" name="Veri Yer Tutucusu 1"/>
          <p:cNvSpPr>
            <a:spLocks noGrp="1"/>
          </p:cNvSpPr>
          <p:nvPr>
            <p:ph type="dt" sz="half" idx="10"/>
          </p:nvPr>
        </p:nvSpPr>
        <p:spPr/>
        <p:txBody>
          <a:bodyPr/>
          <a:lstStyle/>
          <a:p>
            <a:fld id="{7E251261-EEDB-4EB9-87E3-EE986F080F2C}" type="datetime1">
              <a:rPr lang="tr-TR" smtClean="0"/>
              <a:pPr/>
              <a:t>24.11.2016</a:t>
            </a:fld>
            <a:endParaRPr lang="tr-T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type="body" idx="1"/>
          </p:nvPr>
        </p:nvSpPr>
        <p:spPr>
          <a:xfrm>
            <a:off x="457200" y="1066800"/>
            <a:ext cx="8229600" cy="5059363"/>
          </a:xfrm>
        </p:spPr>
        <p:txBody>
          <a:bodyPr/>
          <a:lstStyle/>
          <a:p>
            <a:pPr eaLnBrk="1" hangingPunct="1">
              <a:buFontTx/>
              <a:buNone/>
            </a:pPr>
            <a:r>
              <a:rPr lang="tr-TR" sz="2800" b="1" smtClean="0"/>
              <a:t>Zarar Şekli</a:t>
            </a:r>
          </a:p>
          <a:p>
            <a:pPr eaLnBrk="1" hangingPunct="1">
              <a:buFontTx/>
              <a:buNone/>
            </a:pPr>
            <a:r>
              <a:rPr lang="tr-TR" sz="2800" smtClean="0"/>
              <a:t>● Bitki özsuyunu emmek suretiyle ve salgıladıkları</a:t>
            </a:r>
          </a:p>
          <a:p>
            <a:pPr eaLnBrk="1" hangingPunct="1">
              <a:buFontTx/>
              <a:buNone/>
            </a:pPr>
            <a:r>
              <a:rPr lang="tr-TR" sz="2800" smtClean="0"/>
              <a:t>tatlımsı maddeyle fumajin oluşmasına neden</a:t>
            </a:r>
          </a:p>
          <a:p>
            <a:pPr eaLnBrk="1" hangingPunct="1">
              <a:buFontTx/>
              <a:buNone/>
            </a:pPr>
            <a:r>
              <a:rPr lang="tr-TR" sz="2800" smtClean="0"/>
              <a:t>olmaktadır.</a:t>
            </a:r>
          </a:p>
          <a:p>
            <a:pPr eaLnBrk="1" hangingPunct="1">
              <a:buFontTx/>
              <a:buNone/>
            </a:pPr>
            <a:r>
              <a:rPr lang="tr-TR" sz="2800" smtClean="0"/>
              <a:t>● Yoğunluğunun fazla olduğu hallerde ağaçlarda</a:t>
            </a:r>
          </a:p>
          <a:p>
            <a:pPr eaLnBrk="1" hangingPunct="1">
              <a:buFontTx/>
              <a:buNone/>
            </a:pPr>
            <a:r>
              <a:rPr lang="tr-TR" sz="2800" smtClean="0"/>
              <a:t>genel bir zayıflama ve ince dal kurumaları görülmektedir. </a:t>
            </a:r>
          </a:p>
          <a:p>
            <a:pPr eaLnBrk="1" hangingPunct="1">
              <a:buFontTx/>
              <a:buNone/>
            </a:pPr>
            <a:r>
              <a:rPr lang="tr-TR" sz="2800" smtClean="0"/>
              <a:t>Yurdumuzun zeytin yetişen bütün bölgelerinde</a:t>
            </a:r>
          </a:p>
          <a:p>
            <a:pPr eaLnBrk="1" hangingPunct="1">
              <a:buFontTx/>
              <a:buNone/>
            </a:pPr>
            <a:r>
              <a:rPr lang="tr-TR" sz="2800" smtClean="0"/>
              <a:t>yayılmıştır.</a:t>
            </a:r>
          </a:p>
        </p:txBody>
      </p:sp>
      <p:sp>
        <p:nvSpPr>
          <p:cNvPr id="2" name="Veri Yer Tutucusu 1"/>
          <p:cNvSpPr>
            <a:spLocks noGrp="1"/>
          </p:cNvSpPr>
          <p:nvPr>
            <p:ph type="dt" sz="half" idx="10"/>
          </p:nvPr>
        </p:nvSpPr>
        <p:spPr/>
        <p:txBody>
          <a:bodyPr/>
          <a:lstStyle/>
          <a:p>
            <a:fld id="{591CADE7-671C-4A45-9D8B-AD13410F2FE3}" type="datetime1">
              <a:rPr lang="tr-TR" smtClean="0"/>
              <a:pPr/>
              <a:t>24.11.2016</a:t>
            </a:fld>
            <a:endParaRPr lang="tr-T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3"/>
          <p:cNvSpPr>
            <a:spLocks noGrp="1" noChangeArrowheads="1"/>
          </p:cNvSpPr>
          <p:nvPr>
            <p:ph type="body" idx="1"/>
          </p:nvPr>
        </p:nvSpPr>
        <p:spPr/>
        <p:txBody>
          <a:bodyPr/>
          <a:lstStyle/>
          <a:p>
            <a:pPr eaLnBrk="1" hangingPunct="1">
              <a:buFontTx/>
              <a:buNone/>
            </a:pPr>
            <a:r>
              <a:rPr lang="tr-TR" b="1" smtClean="0"/>
              <a:t>Zararlı Olduğu Bitkiler</a:t>
            </a:r>
          </a:p>
          <a:p>
            <a:pPr eaLnBrk="1" hangingPunct="1">
              <a:buFontTx/>
              <a:buNone/>
            </a:pPr>
            <a:r>
              <a:rPr lang="tr-TR" smtClean="0"/>
              <a:t>● Ülkede tüm zeytin alanlarında yer yer görülmekte olup tek konukçusu zeytindir.</a:t>
            </a:r>
          </a:p>
        </p:txBody>
      </p:sp>
      <p:sp>
        <p:nvSpPr>
          <p:cNvPr id="2" name="Veri Yer Tutucusu 1"/>
          <p:cNvSpPr>
            <a:spLocks noGrp="1"/>
          </p:cNvSpPr>
          <p:nvPr>
            <p:ph type="dt" sz="half" idx="10"/>
          </p:nvPr>
        </p:nvSpPr>
        <p:spPr/>
        <p:txBody>
          <a:bodyPr/>
          <a:lstStyle/>
          <a:p>
            <a:fld id="{DEFBD582-B0BE-4BB4-857E-89F147590143}" type="datetime1">
              <a:rPr lang="tr-TR" smtClean="0"/>
              <a:pPr/>
              <a:t>24.11.2016</a:t>
            </a:fld>
            <a:endParaRPr lang="tr-T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3"/>
          <p:cNvSpPr>
            <a:spLocks noGrp="1" noChangeArrowheads="1"/>
          </p:cNvSpPr>
          <p:nvPr>
            <p:ph type="body" idx="1"/>
          </p:nvPr>
        </p:nvSpPr>
        <p:spPr/>
        <p:txBody>
          <a:bodyPr/>
          <a:lstStyle/>
          <a:p>
            <a:pPr eaLnBrk="1" hangingPunct="1">
              <a:lnSpc>
                <a:spcPct val="90000"/>
              </a:lnSpc>
              <a:buFontTx/>
              <a:buNone/>
            </a:pPr>
            <a:r>
              <a:rPr lang="tr-TR" sz="2800" b="1" smtClean="0"/>
              <a:t>Mücadele Yöntemleri</a:t>
            </a:r>
          </a:p>
          <a:p>
            <a:pPr eaLnBrk="1" hangingPunct="1">
              <a:lnSpc>
                <a:spcPct val="90000"/>
              </a:lnSpc>
              <a:buFontTx/>
              <a:buNone/>
            </a:pPr>
            <a:r>
              <a:rPr lang="tr-TR" sz="2800" b="1" smtClean="0"/>
              <a:t>Kültürel Önlemler</a:t>
            </a:r>
          </a:p>
          <a:p>
            <a:pPr eaLnBrk="1" hangingPunct="1">
              <a:lnSpc>
                <a:spcPct val="90000"/>
              </a:lnSpc>
              <a:buFontTx/>
              <a:buNone/>
            </a:pPr>
            <a:r>
              <a:rPr lang="tr-TR" sz="2800" smtClean="0"/>
              <a:t>● Zararlı genellikle yol kenarlarında ki zeytinliklerin etek dalları ve dip sürgünlerinde</a:t>
            </a:r>
          </a:p>
          <a:p>
            <a:pPr eaLnBrk="1" hangingPunct="1">
              <a:lnSpc>
                <a:spcPct val="90000"/>
              </a:lnSpc>
              <a:buFontTx/>
              <a:buNone/>
            </a:pPr>
            <a:r>
              <a:rPr lang="tr-TR" sz="2800" smtClean="0"/>
              <a:t>bulunmakta ve zarar yapmaktadır. Bunun için de tozlanmayı</a:t>
            </a:r>
          </a:p>
          <a:p>
            <a:pPr eaLnBrk="1" hangingPunct="1">
              <a:lnSpc>
                <a:spcPct val="90000"/>
              </a:lnSpc>
              <a:buFontTx/>
              <a:buNone/>
            </a:pPr>
            <a:r>
              <a:rPr lang="tr-TR" sz="2800" smtClean="0"/>
              <a:t>önleyen önlemler alınmalı, dip sürgünleri kesilmeli ve yoğunluğun az olduğu</a:t>
            </a:r>
          </a:p>
          <a:p>
            <a:pPr eaLnBrk="1" hangingPunct="1">
              <a:lnSpc>
                <a:spcPct val="90000"/>
              </a:lnSpc>
              <a:buFontTx/>
              <a:buNone/>
            </a:pPr>
            <a:r>
              <a:rPr lang="tr-TR" sz="2800" smtClean="0"/>
              <a:t>hallerde pamuklanma görülen dallarda budama yapılmalıdır.</a:t>
            </a:r>
          </a:p>
        </p:txBody>
      </p:sp>
      <p:sp>
        <p:nvSpPr>
          <p:cNvPr id="2" name="Veri Yer Tutucusu 1"/>
          <p:cNvSpPr>
            <a:spLocks noGrp="1"/>
          </p:cNvSpPr>
          <p:nvPr>
            <p:ph type="dt" sz="half" idx="10"/>
          </p:nvPr>
        </p:nvSpPr>
        <p:spPr/>
        <p:txBody>
          <a:bodyPr/>
          <a:lstStyle/>
          <a:p>
            <a:fld id="{F7C4170F-FEBE-4239-9F6A-9A0D793DE52A}" type="datetime1">
              <a:rPr lang="tr-TR" smtClean="0"/>
              <a:pPr/>
              <a:t>24.11.2016</a:t>
            </a:fld>
            <a:endParaRPr lang="tr-T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3"/>
          <p:cNvSpPr>
            <a:spLocks noGrp="1" noChangeArrowheads="1"/>
          </p:cNvSpPr>
          <p:nvPr>
            <p:ph type="body" idx="1"/>
          </p:nvPr>
        </p:nvSpPr>
        <p:spPr/>
        <p:txBody>
          <a:bodyPr/>
          <a:lstStyle/>
          <a:p>
            <a:pPr eaLnBrk="1" hangingPunct="1">
              <a:buFontTx/>
              <a:buNone/>
            </a:pPr>
            <a:r>
              <a:rPr lang="tr-TR" b="1" smtClean="0"/>
              <a:t>Kimyasal Mücadele:</a:t>
            </a:r>
          </a:p>
          <a:p>
            <a:pPr eaLnBrk="1" hangingPunct="1">
              <a:buFontTx/>
              <a:buNone/>
            </a:pPr>
            <a:r>
              <a:rPr lang="tr-TR" smtClean="0"/>
              <a:t>● Kimyasal mücadelesine gerek yoktur</a:t>
            </a:r>
          </a:p>
        </p:txBody>
      </p:sp>
      <p:sp>
        <p:nvSpPr>
          <p:cNvPr id="2" name="Veri Yer Tutucusu 1"/>
          <p:cNvSpPr>
            <a:spLocks noGrp="1"/>
          </p:cNvSpPr>
          <p:nvPr>
            <p:ph type="dt" sz="half" idx="10"/>
          </p:nvPr>
        </p:nvSpPr>
        <p:spPr/>
        <p:txBody>
          <a:bodyPr/>
          <a:lstStyle/>
          <a:p>
            <a:fld id="{6499DD5F-A9CB-41D7-8F12-CD8774A6B23C}" type="datetime1">
              <a:rPr lang="tr-TR" smtClean="0"/>
              <a:pPr/>
              <a:t>24.11.2016</a:t>
            </a:fld>
            <a:endParaRPr lang="tr-T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285720" y="642918"/>
            <a:ext cx="4286280" cy="6215082"/>
          </a:xfrm>
        </p:spPr>
        <p:txBody>
          <a:bodyPr>
            <a:normAutofit lnSpcReduction="10000"/>
          </a:bodyPr>
          <a:lstStyle/>
          <a:p>
            <a:r>
              <a:rPr lang="tr-TR" b="1" dirty="0" smtClean="0"/>
              <a:t>ZEYTİN YARA KOŞNİLİ </a:t>
            </a:r>
            <a:r>
              <a:rPr lang="tr-TR" dirty="0" smtClean="0"/>
              <a:t>(</a:t>
            </a:r>
            <a:r>
              <a:rPr lang="tr-TR" i="1" dirty="0" err="1" smtClean="0"/>
              <a:t>Pollinia</a:t>
            </a:r>
            <a:r>
              <a:rPr lang="tr-TR" i="1" dirty="0" smtClean="0"/>
              <a:t> </a:t>
            </a:r>
            <a:r>
              <a:rPr lang="tr-TR" i="1" dirty="0" err="1" smtClean="0"/>
              <a:t>pollini</a:t>
            </a:r>
            <a:r>
              <a:rPr lang="tr-TR" dirty="0" smtClean="0"/>
              <a:t>)</a:t>
            </a:r>
            <a:br>
              <a:rPr lang="tr-TR" dirty="0" smtClean="0"/>
            </a:br>
            <a:r>
              <a:rPr lang="tr-TR" b="1" dirty="0" smtClean="0"/>
              <a:t>Tanımı ve Yaşayışı:</a:t>
            </a:r>
          </a:p>
          <a:p>
            <a:r>
              <a:rPr lang="tr-TR" dirty="0" smtClean="0"/>
              <a:t>Ergin dişi, vücudu küre veya armut şeklinde, genellikle </a:t>
            </a:r>
            <a:r>
              <a:rPr lang="tr-TR" dirty="0" err="1" smtClean="0"/>
              <a:t>dorsalde</a:t>
            </a:r>
            <a:r>
              <a:rPr lang="tr-TR" dirty="0" smtClean="0"/>
              <a:t> daha bombeli olup, portakal renklidir.</a:t>
            </a:r>
          </a:p>
          <a:p>
            <a:r>
              <a:rPr lang="tr-TR" dirty="0" smtClean="0"/>
              <a:t>Kabuğun iç kısmı beyaz renkli ve düzgün, dış kısmı ise gri renkli ve kırışık yüzeylidir.</a:t>
            </a:r>
          </a:p>
          <a:p>
            <a:r>
              <a:rPr lang="tr-TR" dirty="0" smtClean="0"/>
              <a:t>Ergin erkek, vücudu kırmızımsı kahverenginde olup, abdomen kısmen saydamdır.</a:t>
            </a:r>
          </a:p>
          <a:p>
            <a:endParaRPr lang="tr-TR" dirty="0"/>
          </a:p>
        </p:txBody>
      </p:sp>
      <p:pic>
        <p:nvPicPr>
          <p:cNvPr id="91138" name="Picture 2" descr="5292068"/>
          <p:cNvPicPr>
            <a:picLocks noChangeAspect="1" noChangeArrowheads="1"/>
          </p:cNvPicPr>
          <p:nvPr/>
        </p:nvPicPr>
        <p:blipFill>
          <a:blip r:embed="rId2"/>
          <a:srcRect/>
          <a:stretch>
            <a:fillRect/>
          </a:stretch>
        </p:blipFill>
        <p:spPr bwMode="auto">
          <a:xfrm>
            <a:off x="4572000" y="0"/>
            <a:ext cx="4572000" cy="6858000"/>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500034" y="857232"/>
            <a:ext cx="8215370" cy="5715040"/>
          </a:xfrm>
        </p:spPr>
        <p:txBody>
          <a:bodyPr>
            <a:normAutofit/>
          </a:bodyPr>
          <a:lstStyle/>
          <a:p>
            <a:r>
              <a:rPr lang="tr-TR" dirty="0" smtClean="0"/>
              <a:t>Kışı genellikle ikinci dönem dişi larva veya ergin dişi olarak dallarda geçirmektedir. Bu arada diğer dönemlere de rastlanmaktadır.</a:t>
            </a:r>
          </a:p>
          <a:p>
            <a:r>
              <a:rPr lang="tr-TR" dirty="0" smtClean="0"/>
              <a:t>Yılda bir döl verir.</a:t>
            </a:r>
          </a:p>
          <a:p>
            <a:r>
              <a:rPr lang="tr-TR" dirty="0" smtClean="0"/>
              <a:t>Zeytin </a:t>
            </a:r>
            <a:r>
              <a:rPr lang="tr-TR" dirty="0" err="1" smtClean="0"/>
              <a:t>yarakoşnilinin</a:t>
            </a:r>
            <a:r>
              <a:rPr lang="tr-TR" dirty="0" smtClean="0"/>
              <a:t> hareketli larvalarının çıkmaya başladığı dönemde yağışların olması durumunda büyük oranda ölümler gerçekleşir. Eğer bu dönemde üç günlük sıcaklık ortalaması 30 </a:t>
            </a:r>
            <a:r>
              <a:rPr lang="tr-TR" baseline="30000" dirty="0" err="1" smtClean="0"/>
              <a:t>o</a:t>
            </a:r>
            <a:r>
              <a:rPr lang="tr-TR" dirty="0" err="1" smtClean="0"/>
              <a:t>C’nin</a:t>
            </a:r>
            <a:r>
              <a:rPr lang="tr-TR" dirty="0" smtClean="0"/>
              <a:t> üzerinde seyrederse larva çıkışları durur. Sıcaklık 40 </a:t>
            </a:r>
            <a:r>
              <a:rPr lang="tr-TR" baseline="30000" dirty="0" err="1" smtClean="0"/>
              <a:t>o</a:t>
            </a:r>
            <a:r>
              <a:rPr lang="tr-TR" dirty="0" err="1" smtClean="0"/>
              <a:t>C’nin</a:t>
            </a:r>
            <a:r>
              <a:rPr lang="tr-TR" dirty="0" smtClean="0"/>
              <a:t> üzerine çıkarsa büyük oranda I. dönem larva ölümleri görülür. Ayrıca kışa I. dönem larva olarak girenler minimum sıcaklıkların 0 </a:t>
            </a:r>
            <a:r>
              <a:rPr lang="tr-TR" baseline="30000" dirty="0" err="1" smtClean="0"/>
              <a:t>o</a:t>
            </a:r>
            <a:r>
              <a:rPr lang="tr-TR" dirty="0" err="1" smtClean="0"/>
              <a:t>C’nin</a:t>
            </a:r>
            <a:r>
              <a:rPr lang="tr-TR" dirty="0" smtClean="0"/>
              <a:t> altına düşmesi ile büyük oranda ölmektedirler.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5292066"/>
          <p:cNvPicPr>
            <a:picLocks noChangeAspect="1" noChangeArrowheads="1"/>
          </p:cNvPicPr>
          <p:nvPr/>
        </p:nvPicPr>
        <p:blipFill>
          <a:blip r:embed="rId2"/>
          <a:srcRect/>
          <a:stretch>
            <a:fillRect/>
          </a:stretch>
        </p:blipFill>
        <p:spPr bwMode="auto">
          <a:xfrm>
            <a:off x="0" y="785794"/>
            <a:ext cx="3143240" cy="4714860"/>
          </a:xfrm>
          <a:prstGeom prst="rect">
            <a:avLst/>
          </a:prstGeom>
          <a:noFill/>
        </p:spPr>
      </p:pic>
      <p:pic>
        <p:nvPicPr>
          <p:cNvPr id="93188" name="Picture 4" descr="http://www.tarimmarketi.com/images/zeytin_yara_kosnili_(Pollinia_pollini)_A_2.jpg"/>
          <p:cNvPicPr>
            <a:picLocks noChangeAspect="1" noChangeArrowheads="1"/>
          </p:cNvPicPr>
          <p:nvPr/>
        </p:nvPicPr>
        <p:blipFill>
          <a:blip r:embed="rId3"/>
          <a:srcRect/>
          <a:stretch>
            <a:fillRect/>
          </a:stretch>
        </p:blipFill>
        <p:spPr bwMode="auto">
          <a:xfrm>
            <a:off x="2970328" y="714356"/>
            <a:ext cx="6173672" cy="4143404"/>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28596" y="928670"/>
            <a:ext cx="8229600" cy="4389120"/>
          </a:xfrm>
        </p:spPr>
        <p:txBody>
          <a:bodyPr>
            <a:normAutofit fontScale="92500" lnSpcReduction="20000"/>
          </a:bodyPr>
          <a:lstStyle/>
          <a:p>
            <a:r>
              <a:rPr lang="tr-TR" b="1" dirty="0" smtClean="0"/>
              <a:t>Zarar Şekli</a:t>
            </a:r>
            <a:endParaRPr lang="tr-TR" dirty="0" smtClean="0"/>
          </a:p>
          <a:p>
            <a:r>
              <a:rPr lang="tr-TR" dirty="0" smtClean="0"/>
              <a:t>● Zeytin </a:t>
            </a:r>
            <a:r>
              <a:rPr lang="tr-TR" dirty="0" err="1" smtClean="0"/>
              <a:t>yarakoşnilinin</a:t>
            </a:r>
            <a:r>
              <a:rPr lang="tr-TR" dirty="0" smtClean="0"/>
              <a:t> zararı, tepe tomurcuklarını kurutmakla başlamaktadır.</a:t>
            </a:r>
          </a:p>
          <a:p>
            <a:r>
              <a:rPr lang="tr-TR" dirty="0" smtClean="0"/>
              <a:t>● Ağır bulaşmalarda, ilkbaharda sürekli sürgün vermek için çaba harcayan ağaçta, sürgün boyları kısalmaktadır.</a:t>
            </a:r>
          </a:p>
          <a:p>
            <a:r>
              <a:rPr lang="tr-TR" dirty="0" smtClean="0"/>
              <a:t>● Büyümede gerileme olmakta ve çoğu kez ağaç meyve bağlayamamaktadır.</a:t>
            </a:r>
          </a:p>
          <a:p>
            <a:r>
              <a:rPr lang="tr-TR" dirty="0" smtClean="0"/>
              <a:t>● Yaprak koltuklarına yerleştiği sürgünlerde ise yapraklar dökülmekte ve sürgünler kurumaktadır.</a:t>
            </a:r>
          </a:p>
          <a:p>
            <a:r>
              <a:rPr lang="tr-TR" dirty="0" smtClean="0"/>
              <a:t>● Ağır bulaşmalarda 3 yaşlı dallar 1-2 yıl içinde kuruduğundan zararlının popülasyonu da azalmakta, yeni sürgün teşekkülü olmayan ağaçlarda ise varlığını sürdüremez.</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r>
              <a:rPr lang="tr-TR" b="1" dirty="0" smtClean="0"/>
              <a:t>Zararlı Olduğu Bitkiler</a:t>
            </a:r>
            <a:endParaRPr lang="tr-TR" dirty="0" smtClean="0"/>
          </a:p>
          <a:p>
            <a:r>
              <a:rPr lang="tr-TR" dirty="0" smtClean="0"/>
              <a:t>Zararlının tek konukçusu kültür zeytini ve Yabani zeytindir.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type="body" idx="1"/>
          </p:nvPr>
        </p:nvSpPr>
        <p:spPr>
          <a:xfrm>
            <a:off x="457200" y="838200"/>
            <a:ext cx="8229600" cy="5287963"/>
          </a:xfrm>
        </p:spPr>
        <p:txBody>
          <a:bodyPr/>
          <a:lstStyle/>
          <a:p>
            <a:r>
              <a:rPr lang="tr-TR" sz="2800" dirty="0" smtClean="0"/>
              <a:t>Yumurtlama 2 aya yakın süre devam eder. Mayıs</a:t>
            </a:r>
          </a:p>
          <a:p>
            <a:pPr eaLnBrk="1" hangingPunct="1">
              <a:buFontTx/>
              <a:buNone/>
            </a:pPr>
            <a:r>
              <a:rPr lang="tr-TR" sz="2800" dirty="0" smtClean="0"/>
              <a:t>ayı ortalarına veya sonlarına doğru görülen hareketli larvalar dallara, yaprak ve meyvelere giderek, kendilerini uygun bir yere tespit eder ve beslenmeye başlarlar.</a:t>
            </a:r>
          </a:p>
          <a:p>
            <a:r>
              <a:rPr lang="tr-TR" sz="2800" dirty="0" smtClean="0"/>
              <a:t> İkinci döle ait yumurtalar temmuz ortaları veya</a:t>
            </a:r>
          </a:p>
          <a:p>
            <a:pPr eaLnBrk="1" hangingPunct="1">
              <a:buFontTx/>
              <a:buNone/>
            </a:pPr>
            <a:r>
              <a:rPr lang="tr-TR" sz="2800" dirty="0" smtClean="0"/>
              <a:t>sonlarında görülür. İkinci dölün erginleri genellikle</a:t>
            </a:r>
          </a:p>
          <a:p>
            <a:pPr eaLnBrk="1" hangingPunct="1">
              <a:buFontTx/>
              <a:buNone/>
            </a:pPr>
            <a:r>
              <a:rPr lang="tr-TR" sz="2800" dirty="0" smtClean="0"/>
              <a:t>kışlamaya çekilir</a:t>
            </a:r>
            <a:r>
              <a:rPr lang="tr-TR" sz="2800" i="1" dirty="0" smtClean="0"/>
              <a:t>.</a:t>
            </a:r>
          </a:p>
          <a:p>
            <a:r>
              <a:rPr lang="tr-TR" sz="2800" dirty="0" smtClean="0"/>
              <a:t> Zararlı yılda 2 döl verir.</a:t>
            </a:r>
          </a:p>
        </p:txBody>
      </p:sp>
      <p:sp>
        <p:nvSpPr>
          <p:cNvPr id="9219" name="Veri Yer Tutucusu 1"/>
          <p:cNvSpPr>
            <a:spLocks noGrp="1"/>
          </p:cNvSpPr>
          <p:nvPr>
            <p:ph type="dt" sz="quarter" idx="10"/>
          </p:nvPr>
        </p:nvSpPr>
        <p:spPr>
          <a:noFill/>
        </p:spPr>
        <p:txBody>
          <a:bodyPr/>
          <a:lstStyle/>
          <a:p>
            <a:fld id="{EA9B2E00-78EF-46D6-845D-A1ED36C8FC5F}" type="datetime1">
              <a:rPr lang="tr-TR" smtClean="0"/>
              <a:pPr/>
              <a:t>24.11.2016</a:t>
            </a:fld>
            <a:endParaRPr lang="tr-TR"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500034" y="785794"/>
            <a:ext cx="8286808" cy="5786478"/>
          </a:xfrm>
        </p:spPr>
        <p:txBody>
          <a:bodyPr>
            <a:normAutofit fontScale="92500" lnSpcReduction="10000"/>
          </a:bodyPr>
          <a:lstStyle/>
          <a:p>
            <a:r>
              <a:rPr lang="tr-TR" b="1" dirty="0" smtClean="0"/>
              <a:t>Mücadele Yöntemleri</a:t>
            </a:r>
            <a:endParaRPr lang="tr-TR" dirty="0" smtClean="0"/>
          </a:p>
          <a:p>
            <a:r>
              <a:rPr lang="tr-TR" b="1" dirty="0" smtClean="0"/>
              <a:t>Kültürel Önlemler</a:t>
            </a:r>
            <a:endParaRPr lang="tr-TR" dirty="0" smtClean="0"/>
          </a:p>
          <a:p>
            <a:r>
              <a:rPr lang="tr-TR" dirty="0" smtClean="0"/>
              <a:t> Zeytin </a:t>
            </a:r>
            <a:r>
              <a:rPr lang="tr-TR" dirty="0" err="1" smtClean="0"/>
              <a:t>yarakoşnili</a:t>
            </a:r>
            <a:r>
              <a:rPr lang="tr-TR" dirty="0" smtClean="0"/>
              <a:t> kuvvetli ağaçlarda daha az yaşama şansı bulabildiğinden çeşitli sebeplerle zayıf düşmüş ağaçları kuvvetlendirmek gerekir.</a:t>
            </a:r>
          </a:p>
          <a:p>
            <a:r>
              <a:rPr lang="tr-TR" dirty="0" smtClean="0"/>
              <a:t> Kuruyan dalların kesilmesi, ağaçların iç kısımlarının hava ve ışık almasını sağlayacak şekilde budanması ve gübrelemenin tekniğine uygun olarak yapılması gerekmektedir.</a:t>
            </a:r>
          </a:p>
          <a:p>
            <a:r>
              <a:rPr lang="tr-TR" dirty="0" smtClean="0"/>
              <a:t>Zeytin </a:t>
            </a:r>
            <a:r>
              <a:rPr lang="tr-TR" dirty="0" err="1" smtClean="0"/>
              <a:t>yarakoşnili</a:t>
            </a:r>
            <a:r>
              <a:rPr lang="tr-TR" dirty="0" smtClean="0"/>
              <a:t> mücadelesinde, budama önemli rol oynar.</a:t>
            </a:r>
          </a:p>
          <a:p>
            <a:r>
              <a:rPr lang="tr-TR" dirty="0" smtClean="0"/>
              <a:t>Özellikle soğuk zararından sonra budama yapılarak, zararlı popülasyonu düşürülmelidir.</a:t>
            </a:r>
          </a:p>
          <a:p>
            <a:pPr>
              <a:buNone/>
            </a:pPr>
            <a:r>
              <a:rPr lang="tr-TR" b="1" dirty="0" smtClean="0"/>
              <a:t>Kimyasal Mücadele</a:t>
            </a:r>
          </a:p>
          <a:p>
            <a:r>
              <a:rPr lang="tr-TR" dirty="0" smtClean="0"/>
              <a:t> Kimyasal mücadelesine gerek yoktur.</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274638"/>
            <a:ext cx="8229600" cy="868362"/>
          </a:xfrm>
        </p:spPr>
        <p:txBody>
          <a:bodyPr>
            <a:normAutofit fontScale="90000"/>
          </a:bodyPr>
          <a:lstStyle/>
          <a:p>
            <a:pPr eaLnBrk="1" hangingPunct="1"/>
            <a:r>
              <a:rPr lang="tr-TR" sz="2800" b="1" smtClean="0"/>
              <a:t>ZEYTİNDE PAMUKLUBİT</a:t>
            </a:r>
            <a:br>
              <a:rPr lang="tr-TR" sz="2800" b="1" smtClean="0"/>
            </a:br>
            <a:r>
              <a:rPr lang="tr-TR" sz="2800" i="1" smtClean="0"/>
              <a:t>(Eupyllura </a:t>
            </a:r>
            <a:r>
              <a:rPr lang="tr-TR" sz="2800" smtClean="0"/>
              <a:t>spp.</a:t>
            </a:r>
            <a:r>
              <a:rPr lang="tr-TR" sz="2800" i="1" smtClean="0"/>
              <a:t>)</a:t>
            </a:r>
          </a:p>
        </p:txBody>
      </p:sp>
      <p:sp>
        <p:nvSpPr>
          <p:cNvPr id="25603" name="Rectangle 3"/>
          <p:cNvSpPr>
            <a:spLocks noGrp="1" noChangeArrowheads="1"/>
          </p:cNvSpPr>
          <p:nvPr>
            <p:ph type="body" idx="1"/>
          </p:nvPr>
        </p:nvSpPr>
        <p:spPr/>
        <p:txBody>
          <a:bodyPr/>
          <a:lstStyle/>
          <a:p>
            <a:pPr eaLnBrk="1" hangingPunct="1">
              <a:lnSpc>
                <a:spcPct val="90000"/>
              </a:lnSpc>
              <a:buFontTx/>
              <a:buNone/>
            </a:pPr>
            <a:r>
              <a:rPr lang="tr-TR" sz="2400" b="1" smtClean="0"/>
              <a:t>Tanımı ve Yaşayışı:</a:t>
            </a:r>
          </a:p>
          <a:p>
            <a:pPr eaLnBrk="1" hangingPunct="1">
              <a:lnSpc>
                <a:spcPct val="90000"/>
              </a:lnSpc>
              <a:buFontTx/>
              <a:buNone/>
            </a:pPr>
            <a:r>
              <a:rPr lang="tr-TR" sz="2400" smtClean="0"/>
              <a:t>● Genç nimfler genel olarak sarı veya açık yeşildir.</a:t>
            </a:r>
          </a:p>
          <a:p>
            <a:pPr eaLnBrk="1" hangingPunct="1">
              <a:lnSpc>
                <a:spcPct val="90000"/>
              </a:lnSpc>
              <a:buFontTx/>
              <a:buNone/>
            </a:pPr>
            <a:r>
              <a:rPr lang="tr-TR" sz="2400" smtClean="0"/>
              <a:t>●Nimfler vücutlarından, çok ince iplikçiklerden meydana</a:t>
            </a:r>
          </a:p>
          <a:p>
            <a:pPr eaLnBrk="1" hangingPunct="1">
              <a:lnSpc>
                <a:spcPct val="90000"/>
              </a:lnSpc>
              <a:buFontTx/>
              <a:buNone/>
            </a:pPr>
            <a:r>
              <a:rPr lang="tr-TR" sz="2400" smtClean="0"/>
              <a:t>gelmiş balımsı bir madde çıkarırlar.</a:t>
            </a:r>
          </a:p>
          <a:p>
            <a:pPr eaLnBrk="1" hangingPunct="1">
              <a:lnSpc>
                <a:spcPct val="90000"/>
              </a:lnSpc>
              <a:buFontTx/>
              <a:buNone/>
            </a:pPr>
            <a:r>
              <a:rPr lang="tr-TR" sz="2400" smtClean="0"/>
              <a:t>●İplikçikler bir pamuk yığını gibi toplanarak kümelenirler.</a:t>
            </a:r>
          </a:p>
          <a:p>
            <a:pPr eaLnBrk="1" hangingPunct="1">
              <a:lnSpc>
                <a:spcPct val="90000"/>
              </a:lnSpc>
              <a:buFontTx/>
              <a:buNone/>
            </a:pPr>
            <a:r>
              <a:rPr lang="tr-TR" sz="2400" smtClean="0"/>
              <a:t>●Pamuklubitler, kışı ergin olarak, ağaçların kabuk altlarında, yarık ve çatlaklarında ve hatta sürgün ve koltuklarında geçirirler.</a:t>
            </a:r>
          </a:p>
          <a:p>
            <a:pPr eaLnBrk="1" hangingPunct="1">
              <a:lnSpc>
                <a:spcPct val="90000"/>
              </a:lnSpc>
              <a:buFontTx/>
              <a:buNone/>
            </a:pPr>
            <a:r>
              <a:rPr lang="tr-TR" sz="2400" smtClean="0"/>
              <a:t>●Erginler şubat ayı ortalarından itibaren faal duruma</a:t>
            </a:r>
          </a:p>
          <a:p>
            <a:pPr eaLnBrk="1" hangingPunct="1">
              <a:lnSpc>
                <a:spcPct val="90000"/>
              </a:lnSpc>
              <a:buFontTx/>
              <a:buNone/>
            </a:pPr>
            <a:r>
              <a:rPr lang="tr-TR" sz="2400" smtClean="0"/>
              <a:t>geçmeye başlarlar.</a:t>
            </a:r>
          </a:p>
        </p:txBody>
      </p:sp>
      <p:sp>
        <p:nvSpPr>
          <p:cNvPr id="25604" name="Veri Yer Tutucusu 1"/>
          <p:cNvSpPr>
            <a:spLocks noGrp="1"/>
          </p:cNvSpPr>
          <p:nvPr>
            <p:ph type="dt" sz="quarter" idx="10"/>
          </p:nvPr>
        </p:nvSpPr>
        <p:spPr>
          <a:noFill/>
        </p:spPr>
        <p:txBody>
          <a:bodyPr/>
          <a:lstStyle/>
          <a:p>
            <a:fld id="{65FF8606-4C6D-403B-BBF3-D3D989F85135}" type="datetime1">
              <a:rPr lang="tr-TR" smtClean="0"/>
              <a:pPr/>
              <a:t>24.11.2016</a:t>
            </a:fld>
            <a:endParaRPr lang="tr-TR" smtClean="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descr="cotonello%20ulivo%20uno"/>
          <p:cNvPicPr>
            <a:picLocks noChangeAspect="1" noChangeArrowheads="1"/>
          </p:cNvPicPr>
          <p:nvPr/>
        </p:nvPicPr>
        <p:blipFill>
          <a:blip r:embed="rId2"/>
          <a:srcRect/>
          <a:stretch>
            <a:fillRect/>
          </a:stretch>
        </p:blipFill>
        <p:spPr bwMode="auto">
          <a:xfrm>
            <a:off x="2286000" y="0"/>
            <a:ext cx="5029200" cy="3771900"/>
          </a:xfrm>
          <a:prstGeom prst="rect">
            <a:avLst/>
          </a:prstGeom>
          <a:noFill/>
          <a:ln w="9525">
            <a:noFill/>
            <a:miter lim="800000"/>
            <a:headEnd/>
            <a:tailEnd/>
          </a:ln>
        </p:spPr>
      </p:pic>
      <p:pic>
        <p:nvPicPr>
          <p:cNvPr id="26627" name="Picture 8" descr="Cotonello%20olivo%20su%20infiorescenza%20%20-Euphyllura%20olivina-"/>
          <p:cNvPicPr>
            <a:picLocks noChangeAspect="1" noChangeArrowheads="1"/>
          </p:cNvPicPr>
          <p:nvPr/>
        </p:nvPicPr>
        <p:blipFill>
          <a:blip r:embed="rId3"/>
          <a:srcRect/>
          <a:stretch>
            <a:fillRect/>
          </a:stretch>
        </p:blipFill>
        <p:spPr bwMode="auto">
          <a:xfrm>
            <a:off x="0" y="3481388"/>
            <a:ext cx="4495800" cy="3376612"/>
          </a:xfrm>
          <a:prstGeom prst="rect">
            <a:avLst/>
          </a:prstGeom>
          <a:noFill/>
          <a:ln w="9525">
            <a:noFill/>
            <a:miter lim="800000"/>
            <a:headEnd/>
            <a:tailEnd/>
          </a:ln>
        </p:spPr>
      </p:pic>
      <p:sp>
        <p:nvSpPr>
          <p:cNvPr id="26628" name="Veri Yer Tutucusu 1"/>
          <p:cNvSpPr>
            <a:spLocks noGrp="1"/>
          </p:cNvSpPr>
          <p:nvPr>
            <p:ph type="dt" sz="quarter" idx="10"/>
          </p:nvPr>
        </p:nvSpPr>
        <p:spPr>
          <a:noFill/>
        </p:spPr>
        <p:txBody>
          <a:bodyPr/>
          <a:lstStyle/>
          <a:p>
            <a:fld id="{F3C2B744-3056-4B0C-B05D-A5B3F2206259}" type="datetime1">
              <a:rPr lang="tr-TR" smtClean="0"/>
              <a:pPr/>
              <a:t>24.11.2016</a:t>
            </a:fld>
            <a:endParaRPr lang="tr-TR" smtClean="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7" descr="Olive psyllid adult on an olive stem">
            <a:hlinkClick r:id="rId2"/>
          </p:cNvPr>
          <p:cNvPicPr>
            <a:picLocks noChangeAspect="1" noChangeArrowheads="1"/>
          </p:cNvPicPr>
          <p:nvPr/>
        </p:nvPicPr>
        <p:blipFill>
          <a:blip r:embed="rId3"/>
          <a:srcRect/>
          <a:stretch>
            <a:fillRect/>
          </a:stretch>
        </p:blipFill>
        <p:spPr bwMode="auto">
          <a:xfrm>
            <a:off x="4727575" y="0"/>
            <a:ext cx="4416425" cy="6858000"/>
          </a:xfrm>
          <a:prstGeom prst="rect">
            <a:avLst/>
          </a:prstGeom>
          <a:noFill/>
          <a:ln w="9525">
            <a:noFill/>
            <a:miter lim="800000"/>
            <a:headEnd/>
            <a:tailEnd/>
          </a:ln>
        </p:spPr>
      </p:pic>
      <p:pic>
        <p:nvPicPr>
          <p:cNvPr id="27651" name="Picture 9" descr="02_olive_psyllid"/>
          <p:cNvPicPr>
            <a:picLocks noChangeAspect="1" noChangeArrowheads="1"/>
          </p:cNvPicPr>
          <p:nvPr/>
        </p:nvPicPr>
        <p:blipFill>
          <a:blip r:embed="rId4"/>
          <a:srcRect/>
          <a:stretch>
            <a:fillRect/>
          </a:stretch>
        </p:blipFill>
        <p:spPr bwMode="auto">
          <a:xfrm>
            <a:off x="0" y="0"/>
            <a:ext cx="4594225" cy="6858000"/>
          </a:xfrm>
          <a:prstGeom prst="rect">
            <a:avLst/>
          </a:prstGeom>
          <a:noFill/>
          <a:ln w="9525">
            <a:noFill/>
            <a:miter lim="800000"/>
            <a:headEnd/>
            <a:tailEnd/>
          </a:ln>
        </p:spPr>
      </p:pic>
      <p:sp>
        <p:nvSpPr>
          <p:cNvPr id="27652" name="Veri Yer Tutucusu 1"/>
          <p:cNvSpPr>
            <a:spLocks noGrp="1"/>
          </p:cNvSpPr>
          <p:nvPr>
            <p:ph type="dt" sz="quarter" idx="10"/>
          </p:nvPr>
        </p:nvSpPr>
        <p:spPr>
          <a:noFill/>
        </p:spPr>
        <p:txBody>
          <a:bodyPr/>
          <a:lstStyle/>
          <a:p>
            <a:fld id="{5A009254-57AF-4D0A-B45C-A09C1B4AB815}" type="datetime1">
              <a:rPr lang="tr-TR" smtClean="0"/>
              <a:pPr/>
              <a:t>24.11.2016</a:t>
            </a:fld>
            <a:endParaRPr lang="tr-TR" smtClean="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body" idx="1"/>
          </p:nvPr>
        </p:nvSpPr>
        <p:spPr/>
        <p:txBody>
          <a:bodyPr/>
          <a:lstStyle/>
          <a:p>
            <a:pPr eaLnBrk="1" hangingPunct="1">
              <a:buFontTx/>
              <a:buNone/>
            </a:pPr>
            <a:r>
              <a:rPr lang="tr-TR" b="1" smtClean="0"/>
              <a:t>Zarar Şekli:</a:t>
            </a:r>
          </a:p>
          <a:p>
            <a:pPr eaLnBrk="1" hangingPunct="1">
              <a:buFontTx/>
              <a:buNone/>
            </a:pPr>
            <a:r>
              <a:rPr lang="tr-TR" smtClean="0"/>
              <a:t>● Zeytin de pamuklu bitlerin larvaları zeytin somaklarında tomurcuk sapları ve sürgün uçlarında bitkinin öz suyunu emerek, ağaçların ve sürgünlerin zayıflamasına, çiçek ve çiçek tomurcuklarının dökülmesine neden olarak zararlı olurlar.</a:t>
            </a:r>
          </a:p>
        </p:txBody>
      </p:sp>
      <p:sp>
        <p:nvSpPr>
          <p:cNvPr id="28675" name="Veri Yer Tutucusu 1"/>
          <p:cNvSpPr>
            <a:spLocks noGrp="1"/>
          </p:cNvSpPr>
          <p:nvPr>
            <p:ph type="dt" sz="quarter" idx="10"/>
          </p:nvPr>
        </p:nvSpPr>
        <p:spPr>
          <a:noFill/>
        </p:spPr>
        <p:txBody>
          <a:bodyPr/>
          <a:lstStyle/>
          <a:p>
            <a:fld id="{C2B5E450-D049-4491-A703-7B4F8A0905CC}" type="datetime1">
              <a:rPr lang="tr-TR" smtClean="0"/>
              <a:pPr/>
              <a:t>24.11.2016</a:t>
            </a:fld>
            <a:endParaRPr lang="tr-TR" smtClean="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body" idx="1"/>
          </p:nvPr>
        </p:nvSpPr>
        <p:spPr/>
        <p:txBody>
          <a:bodyPr/>
          <a:lstStyle/>
          <a:p>
            <a:pPr eaLnBrk="1" hangingPunct="1">
              <a:buFontTx/>
              <a:buNone/>
            </a:pPr>
            <a:r>
              <a:rPr lang="tr-TR" smtClean="0"/>
              <a:t>Ayrıca ergin öncesi dönemlerinde balımsı madde üreterek çiçek tomurcukları ve çiçeklerde zararlı olurlar. Böylece zeytin ağaçlarının çiçeklenmesi ve dolayısıyla meyve bağlamasını oldukça düşürür. Zararlının yoğunluğu arttıkça zarar oranı yükselir. Ancak düşük yoğunluklarda pek zarar hissedilmez. Ülkemizde zeytin yetiştirilen bütün bölgelerde yaygındır.</a:t>
            </a:r>
          </a:p>
        </p:txBody>
      </p:sp>
      <p:sp>
        <p:nvSpPr>
          <p:cNvPr id="29699" name="Veri Yer Tutucusu 1"/>
          <p:cNvSpPr>
            <a:spLocks noGrp="1"/>
          </p:cNvSpPr>
          <p:nvPr>
            <p:ph type="dt" sz="quarter" idx="10"/>
          </p:nvPr>
        </p:nvSpPr>
        <p:spPr>
          <a:noFill/>
        </p:spPr>
        <p:txBody>
          <a:bodyPr/>
          <a:lstStyle/>
          <a:p>
            <a:fld id="{95B7F166-E380-4E71-BA0A-EC3E30F85657}" type="datetime1">
              <a:rPr lang="tr-TR" smtClean="0"/>
              <a:pPr/>
              <a:t>24.11.2016</a:t>
            </a:fld>
            <a:endParaRPr lang="tr-TR" smtClean="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Grp="1" noChangeArrowheads="1"/>
          </p:cNvSpPr>
          <p:nvPr>
            <p:ph type="body" idx="1"/>
          </p:nvPr>
        </p:nvSpPr>
        <p:spPr/>
        <p:txBody>
          <a:bodyPr/>
          <a:lstStyle/>
          <a:p>
            <a:pPr eaLnBrk="1" hangingPunct="1">
              <a:buFontTx/>
              <a:buNone/>
            </a:pPr>
            <a:r>
              <a:rPr lang="tr-TR" b="1" smtClean="0"/>
              <a:t>Zararlı olduğu bitkiler:</a:t>
            </a:r>
          </a:p>
          <a:p>
            <a:pPr eaLnBrk="1" hangingPunct="1">
              <a:buFontTx/>
              <a:buNone/>
            </a:pPr>
            <a:r>
              <a:rPr lang="tr-TR" smtClean="0"/>
              <a:t>● Ülkemizde zeytin ve yabani zeytin dışında akçakesme türleridir.</a:t>
            </a:r>
          </a:p>
        </p:txBody>
      </p:sp>
      <p:sp>
        <p:nvSpPr>
          <p:cNvPr id="30723" name="Veri Yer Tutucusu 1"/>
          <p:cNvSpPr>
            <a:spLocks noGrp="1"/>
          </p:cNvSpPr>
          <p:nvPr>
            <p:ph type="dt" sz="quarter" idx="10"/>
          </p:nvPr>
        </p:nvSpPr>
        <p:spPr>
          <a:noFill/>
        </p:spPr>
        <p:txBody>
          <a:bodyPr/>
          <a:lstStyle/>
          <a:p>
            <a:fld id="{C779D313-3B36-44FC-95CD-E345D02DB066}" type="datetime1">
              <a:rPr lang="tr-TR" smtClean="0"/>
              <a:pPr/>
              <a:t>24.11.2016</a:t>
            </a:fld>
            <a:endParaRPr lang="tr-TR" smtClean="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a:grpSpLocks/>
          </p:cNvGrpSpPr>
          <p:nvPr/>
        </p:nvGrpSpPr>
        <p:grpSpPr bwMode="auto">
          <a:xfrm>
            <a:off x="0" y="0"/>
            <a:ext cx="9144000" cy="6858000"/>
            <a:chOff x="0" y="0"/>
            <a:chExt cx="5760" cy="4320"/>
          </a:xfrm>
        </p:grpSpPr>
        <p:pic>
          <p:nvPicPr>
            <p:cNvPr id="31750" name="Picture 5" descr="Akçakesme"/>
            <p:cNvPicPr>
              <a:picLocks noChangeAspect="1" noChangeArrowheads="1"/>
            </p:cNvPicPr>
            <p:nvPr/>
          </p:nvPicPr>
          <p:blipFill>
            <a:blip r:embed="rId2"/>
            <a:srcRect/>
            <a:stretch>
              <a:fillRect/>
            </a:stretch>
          </p:blipFill>
          <p:spPr bwMode="auto">
            <a:xfrm>
              <a:off x="0" y="0"/>
              <a:ext cx="2304" cy="3072"/>
            </a:xfrm>
            <a:prstGeom prst="rect">
              <a:avLst/>
            </a:prstGeom>
            <a:noFill/>
            <a:ln w="9525">
              <a:noFill/>
              <a:miter lim="800000"/>
              <a:headEnd/>
              <a:tailEnd/>
            </a:ln>
          </p:spPr>
        </p:pic>
        <p:pic>
          <p:nvPicPr>
            <p:cNvPr id="31751" name="Picture 7" descr="/RESIMLER/ICERIK/350/phillat-dal.jpg"/>
            <p:cNvPicPr>
              <a:picLocks noChangeAspect="1" noChangeArrowheads="1"/>
            </p:cNvPicPr>
            <p:nvPr/>
          </p:nvPicPr>
          <p:blipFill>
            <a:blip r:embed="rId3"/>
            <a:srcRect/>
            <a:stretch>
              <a:fillRect/>
            </a:stretch>
          </p:blipFill>
          <p:spPr bwMode="auto">
            <a:xfrm>
              <a:off x="2160" y="1974"/>
              <a:ext cx="3600" cy="2346"/>
            </a:xfrm>
            <a:prstGeom prst="rect">
              <a:avLst/>
            </a:prstGeom>
            <a:noFill/>
            <a:ln w="9525">
              <a:noFill/>
              <a:miter lim="800000"/>
              <a:headEnd/>
              <a:tailEnd/>
            </a:ln>
          </p:spPr>
        </p:pic>
        <p:pic>
          <p:nvPicPr>
            <p:cNvPr id="31752" name="Picture 9" descr="/RESIMLER/ICERIK/350/phillat-meyve.jpg"/>
            <p:cNvPicPr>
              <a:picLocks noChangeAspect="1" noChangeArrowheads="1"/>
            </p:cNvPicPr>
            <p:nvPr/>
          </p:nvPicPr>
          <p:blipFill>
            <a:blip r:embed="rId4"/>
            <a:srcRect/>
            <a:stretch>
              <a:fillRect/>
            </a:stretch>
          </p:blipFill>
          <p:spPr bwMode="auto">
            <a:xfrm>
              <a:off x="2304" y="0"/>
              <a:ext cx="2400" cy="2021"/>
            </a:xfrm>
            <a:prstGeom prst="rect">
              <a:avLst/>
            </a:prstGeom>
            <a:noFill/>
            <a:ln w="9525">
              <a:noFill/>
              <a:miter lim="800000"/>
              <a:headEnd/>
              <a:tailEnd/>
            </a:ln>
          </p:spPr>
        </p:pic>
      </p:grpSp>
      <p:sp>
        <p:nvSpPr>
          <p:cNvPr id="31747" name="Text Box 11"/>
          <p:cNvSpPr txBox="1">
            <a:spLocks noChangeArrowheads="1"/>
          </p:cNvSpPr>
          <p:nvPr/>
        </p:nvSpPr>
        <p:spPr bwMode="auto">
          <a:xfrm>
            <a:off x="822325" y="4989513"/>
            <a:ext cx="1466850" cy="366712"/>
          </a:xfrm>
          <a:prstGeom prst="rect">
            <a:avLst/>
          </a:prstGeom>
          <a:noFill/>
          <a:ln w="9525">
            <a:noFill/>
            <a:miter lim="800000"/>
            <a:headEnd/>
            <a:tailEnd/>
          </a:ln>
        </p:spPr>
        <p:txBody>
          <a:bodyPr wrap="none">
            <a:spAutoFit/>
          </a:bodyPr>
          <a:lstStyle/>
          <a:p>
            <a:r>
              <a:rPr lang="tr-TR"/>
              <a:t>Akça Kesme</a:t>
            </a:r>
          </a:p>
        </p:txBody>
      </p:sp>
      <p:sp>
        <p:nvSpPr>
          <p:cNvPr id="31748" name="Veri Yer Tutucusu 1"/>
          <p:cNvSpPr>
            <a:spLocks noGrp="1"/>
          </p:cNvSpPr>
          <p:nvPr>
            <p:ph type="dt" sz="quarter" idx="10"/>
          </p:nvPr>
        </p:nvSpPr>
        <p:spPr>
          <a:noFill/>
        </p:spPr>
        <p:txBody>
          <a:bodyPr/>
          <a:lstStyle/>
          <a:p>
            <a:fld id="{2EEE8779-94B6-48D0-A640-F7264729EECB}" type="datetime1">
              <a:rPr lang="tr-TR" smtClean="0"/>
              <a:pPr/>
              <a:t>24.11.2016</a:t>
            </a:fld>
            <a:endParaRPr lang="tr-TR" smtClean="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type="body" idx="1"/>
          </p:nvPr>
        </p:nvSpPr>
        <p:spPr/>
        <p:txBody>
          <a:bodyPr/>
          <a:lstStyle/>
          <a:p>
            <a:pPr eaLnBrk="1" hangingPunct="1">
              <a:buFontTx/>
              <a:buNone/>
            </a:pPr>
            <a:r>
              <a:rPr lang="tr-TR" smtClean="0"/>
              <a:t>● Bütün koşnillerde olduğu gibi bununda zararını, önlemek amacıyla ağaçlar daima sağlıklı tutulmalı, bol güneş almasına ve havalanmasına dikkat edilmelidir</a:t>
            </a:r>
          </a:p>
        </p:txBody>
      </p:sp>
      <p:sp>
        <p:nvSpPr>
          <p:cNvPr id="32771" name="Veri Yer Tutucusu 1"/>
          <p:cNvSpPr>
            <a:spLocks noGrp="1"/>
          </p:cNvSpPr>
          <p:nvPr>
            <p:ph type="dt" sz="quarter" idx="10"/>
          </p:nvPr>
        </p:nvSpPr>
        <p:spPr>
          <a:noFill/>
        </p:spPr>
        <p:txBody>
          <a:bodyPr/>
          <a:lstStyle/>
          <a:p>
            <a:fld id="{53435D67-72B2-4447-B6C9-D1ED6CA65DE7}" type="datetime1">
              <a:rPr lang="tr-TR" smtClean="0"/>
              <a:pPr/>
              <a:t>24.11.2016</a:t>
            </a:fld>
            <a:endParaRPr lang="tr-TR" smtClean="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Grp="1" noChangeArrowheads="1"/>
          </p:cNvSpPr>
          <p:nvPr>
            <p:ph type="body" idx="1"/>
          </p:nvPr>
        </p:nvSpPr>
        <p:spPr>
          <a:xfrm>
            <a:off x="457200" y="457200"/>
            <a:ext cx="8229600" cy="6172200"/>
          </a:xfrm>
        </p:spPr>
        <p:txBody>
          <a:bodyPr/>
          <a:lstStyle/>
          <a:p>
            <a:pPr eaLnBrk="1" hangingPunct="1">
              <a:lnSpc>
                <a:spcPct val="80000"/>
              </a:lnSpc>
              <a:buFontTx/>
              <a:buNone/>
            </a:pPr>
            <a:r>
              <a:rPr lang="tr-TR" sz="2400" b="1" dirty="0" smtClean="0"/>
              <a:t>Kimyasal Mücadele:</a:t>
            </a:r>
          </a:p>
          <a:p>
            <a:pPr eaLnBrk="1" hangingPunct="1">
              <a:lnSpc>
                <a:spcPct val="80000"/>
              </a:lnSpc>
              <a:buFontTx/>
              <a:buNone/>
            </a:pPr>
            <a:r>
              <a:rPr lang="tr-TR" sz="2400" b="1" dirty="0" smtClean="0"/>
              <a:t>İlaçlama Zamanının Tespiti:</a:t>
            </a:r>
          </a:p>
          <a:p>
            <a:pPr eaLnBrk="1" hangingPunct="1">
              <a:lnSpc>
                <a:spcPct val="80000"/>
              </a:lnSpc>
              <a:buFontTx/>
              <a:buNone/>
            </a:pPr>
            <a:r>
              <a:rPr lang="tr-TR" sz="2400" dirty="0" smtClean="0"/>
              <a:t>● Zeytinde pamuklu bitler, genellikle ilkbahar aylarının yağışlı geçtiği nemli ve budama yapılmamış zeytinliklerde, zeytinin çiçeklenme döneminde zararlı olabilmektedir. Aynı dönemde zararlı olan Zeytin güvesi çiçek nesline karşı bir ilaçlama yapılmışsa, bu zararlıyı hedefleyen ayrı bir ilaçlamaya gerek yoktur. Zeytin güvesine karşı ilaçlama yapılmayan bahçelerde ise, ağaçların sadece yoğun zarar görmüş somakları ilaçlanmalıdır. Böylece doğal düşmanların fazla zarar görmesi önlenecek ve bunlar, somaklardaki zararlı ile beslenecekleri için, bahçedeki doğal denge korunmuş olacaktır. İlaçlamanın mutlaka gerekli olması halinde, Zeytin pamuklu bitinin en uygun mücadele zamanı, sürgün uçlarında ilk pamuklanmalar görüldükten 10 gün sonra başlamak üzere çiçeklenme zamanına kadar olan dönemdir.</a:t>
            </a:r>
          </a:p>
        </p:txBody>
      </p:sp>
      <p:sp>
        <p:nvSpPr>
          <p:cNvPr id="33795" name="Veri Yer Tutucusu 1"/>
          <p:cNvSpPr>
            <a:spLocks noGrp="1"/>
          </p:cNvSpPr>
          <p:nvPr>
            <p:ph type="dt" sz="quarter" idx="10"/>
          </p:nvPr>
        </p:nvSpPr>
        <p:spPr>
          <a:noFill/>
        </p:spPr>
        <p:txBody>
          <a:bodyPr/>
          <a:lstStyle/>
          <a:p>
            <a:fld id="{923D0307-CBFC-47ED-BC01-CEAE52542C00}" type="datetime1">
              <a:rPr lang="tr-TR" smtClean="0"/>
              <a:pPr/>
              <a:t>24.11.2016</a:t>
            </a:fld>
            <a:endParaRPr lang="tr-TR" smtClean="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body" idx="1"/>
          </p:nvPr>
        </p:nvSpPr>
        <p:spPr>
          <a:xfrm>
            <a:off x="457200" y="914400"/>
            <a:ext cx="8229600" cy="5211763"/>
          </a:xfrm>
        </p:spPr>
        <p:txBody>
          <a:bodyPr/>
          <a:lstStyle/>
          <a:p>
            <a:pPr eaLnBrk="1" hangingPunct="1">
              <a:lnSpc>
                <a:spcPct val="90000"/>
              </a:lnSpc>
              <a:buFontTx/>
              <a:buNone/>
            </a:pPr>
            <a:r>
              <a:rPr lang="tr-TR" sz="2800" b="1" smtClean="0"/>
              <a:t>Zarar Şekli</a:t>
            </a:r>
          </a:p>
          <a:p>
            <a:pPr eaLnBrk="1" hangingPunct="1">
              <a:lnSpc>
                <a:spcPct val="90000"/>
              </a:lnSpc>
              <a:buFontTx/>
              <a:buNone/>
            </a:pPr>
            <a:r>
              <a:rPr lang="tr-TR" sz="2800" smtClean="0"/>
              <a:t>● Zeytin kabuklubiti, ekonomik yönden önemli bir</a:t>
            </a:r>
          </a:p>
          <a:p>
            <a:pPr eaLnBrk="1" hangingPunct="1">
              <a:lnSpc>
                <a:spcPct val="90000"/>
              </a:lnSpc>
              <a:buFontTx/>
              <a:buNone/>
            </a:pPr>
            <a:r>
              <a:rPr lang="tr-TR" sz="2800" smtClean="0"/>
              <a:t>zararlıdır. Zararını, meyve ağaçlarının gövde, dal,</a:t>
            </a:r>
          </a:p>
          <a:p>
            <a:pPr eaLnBrk="1" hangingPunct="1">
              <a:lnSpc>
                <a:spcPct val="90000"/>
              </a:lnSpc>
              <a:buFontTx/>
              <a:buNone/>
            </a:pPr>
            <a:r>
              <a:rPr lang="tr-TR" sz="2800" smtClean="0"/>
              <a:t>sürgün, yaprak ve meyvelerinde meydana getirir.</a:t>
            </a:r>
          </a:p>
          <a:p>
            <a:pPr eaLnBrk="1" hangingPunct="1">
              <a:lnSpc>
                <a:spcPct val="90000"/>
              </a:lnSpc>
              <a:buFontTx/>
              <a:buNone/>
            </a:pPr>
            <a:r>
              <a:rPr lang="tr-TR" sz="2800" smtClean="0"/>
              <a:t>Popülâsyonu yüksek olduğunda, ağaçların kurumalarına neden olur. Zararlının beslenirken kırmızı veya mor lekeler meydana gelir. Böyle lekeli meyveler pazar değerini kaybetmekte,depolamada büyük kayıplara uğramakta ve konserveleri yapılmamaktadır.</a:t>
            </a:r>
          </a:p>
          <a:p>
            <a:pPr eaLnBrk="1" hangingPunct="1">
              <a:lnSpc>
                <a:spcPct val="90000"/>
              </a:lnSpc>
              <a:buFontTx/>
              <a:buNone/>
            </a:pPr>
            <a:r>
              <a:rPr lang="tr-TR" sz="2800" smtClean="0"/>
              <a:t>Ülkemizin tüm bölgelerinde bulunmaktadır.</a:t>
            </a:r>
          </a:p>
        </p:txBody>
      </p:sp>
      <p:sp>
        <p:nvSpPr>
          <p:cNvPr id="10243" name="Veri Yer Tutucusu 1"/>
          <p:cNvSpPr>
            <a:spLocks noGrp="1"/>
          </p:cNvSpPr>
          <p:nvPr>
            <p:ph type="dt" sz="quarter" idx="10"/>
          </p:nvPr>
        </p:nvSpPr>
        <p:spPr>
          <a:noFill/>
        </p:spPr>
        <p:txBody>
          <a:bodyPr/>
          <a:lstStyle/>
          <a:p>
            <a:fld id="{E08DE1C3-251D-4E4C-B85E-20CD2AE9C841}" type="datetime1">
              <a:rPr lang="tr-TR" smtClean="0"/>
              <a:pPr/>
              <a:t>24.11.2016</a:t>
            </a:fld>
            <a:endParaRPr lang="tr-TR" smtClean="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a:stretch>
            <a:fillRect/>
          </a:stretch>
        </p:blipFill>
        <p:spPr bwMode="auto">
          <a:xfrm>
            <a:off x="0" y="0"/>
            <a:ext cx="9144000" cy="6845300"/>
          </a:xfrm>
          <a:prstGeom prst="rect">
            <a:avLst/>
          </a:prstGeom>
          <a:noFill/>
          <a:ln w="9525">
            <a:noFill/>
            <a:miter lim="800000"/>
            <a:headEnd/>
            <a:tailEnd/>
          </a:ln>
        </p:spPr>
      </p:pic>
      <p:sp>
        <p:nvSpPr>
          <p:cNvPr id="13315" name="Veri Yer Tutucusu 1"/>
          <p:cNvSpPr>
            <a:spLocks noGrp="1"/>
          </p:cNvSpPr>
          <p:nvPr>
            <p:ph type="dt" sz="quarter" idx="10"/>
          </p:nvPr>
        </p:nvSpPr>
        <p:spPr>
          <a:noFill/>
        </p:spPr>
        <p:txBody>
          <a:bodyPr/>
          <a:lstStyle/>
          <a:p>
            <a:fld id="{436D9E58-2D05-4F38-ACFB-DE3627DA6F4B}" type="datetime1">
              <a:rPr lang="tr-TR" smtClean="0"/>
              <a:pPr/>
              <a:t>24.11.2016</a:t>
            </a:fld>
            <a:endParaRPr lang="tr-TR" smtClean="0"/>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338" name="Picture 2" descr="DSCN2409"/>
          <p:cNvPicPr>
            <a:picLocks noChangeAspect="1" noChangeArrowheads="1"/>
          </p:cNvPicPr>
          <p:nvPr/>
        </p:nvPicPr>
        <p:blipFill>
          <a:blip r:embed="rId2"/>
          <a:srcRect/>
          <a:stretch>
            <a:fillRect/>
          </a:stretch>
        </p:blipFill>
        <p:spPr bwMode="auto">
          <a:xfrm>
            <a:off x="0" y="0"/>
            <a:ext cx="9144000" cy="6859588"/>
          </a:xfrm>
          <a:prstGeom prst="rect">
            <a:avLst/>
          </a:prstGeom>
          <a:noFill/>
          <a:ln w="9525">
            <a:noFill/>
            <a:miter lim="800000"/>
            <a:headEnd/>
            <a:tailEnd/>
          </a:ln>
        </p:spPr>
      </p:pic>
      <p:sp>
        <p:nvSpPr>
          <p:cNvPr id="14339" name="Veri Yer Tutucusu 1"/>
          <p:cNvSpPr>
            <a:spLocks noGrp="1"/>
          </p:cNvSpPr>
          <p:nvPr>
            <p:ph type="dt" sz="quarter" idx="10"/>
          </p:nvPr>
        </p:nvSpPr>
        <p:spPr>
          <a:noFill/>
        </p:spPr>
        <p:txBody>
          <a:bodyPr/>
          <a:lstStyle/>
          <a:p>
            <a:fld id="{AA8A571A-58BD-4BC6-B896-570D00F355ED}" type="datetime1">
              <a:rPr lang="tr-TR" smtClean="0"/>
              <a:pPr/>
              <a:t>24.11.2016</a:t>
            </a:fld>
            <a:endParaRPr lang="tr-TR" smtClean="0"/>
          </a:p>
        </p:txBody>
      </p:sp>
      <p:sp>
        <p:nvSpPr>
          <p:cNvPr id="14340" name="Altbilgi Yer Tutucusu 2"/>
          <p:cNvSpPr>
            <a:spLocks noGrp="1"/>
          </p:cNvSpPr>
          <p:nvPr>
            <p:ph type="ftr" sz="quarter" idx="11"/>
          </p:nvPr>
        </p:nvSpPr>
        <p:spPr>
          <a:noFill/>
        </p:spPr>
        <p:txBody>
          <a:bodyPr/>
          <a:lstStyle/>
          <a:p>
            <a:r>
              <a:rPr lang="tr-TR" smtClean="0"/>
              <a:t>© zeytinist                         mucahit@zeytin.org.tr</a:t>
            </a: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362" name="Picture 2" descr="DSCN6624"/>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5363" name="Veri Yer Tutucusu 1"/>
          <p:cNvSpPr>
            <a:spLocks noGrp="1"/>
          </p:cNvSpPr>
          <p:nvPr>
            <p:ph type="dt" sz="quarter" idx="10"/>
          </p:nvPr>
        </p:nvSpPr>
        <p:spPr>
          <a:noFill/>
        </p:spPr>
        <p:txBody>
          <a:bodyPr/>
          <a:lstStyle/>
          <a:p>
            <a:fld id="{C79814FE-412B-48B4-BED9-3849C87CBB2E}" type="datetime1">
              <a:rPr lang="tr-TR" smtClean="0"/>
              <a:pPr/>
              <a:t>24.11.2016</a:t>
            </a:fld>
            <a:endParaRPr lang="tr-TR" smtClean="0"/>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386" name="Picture 2" descr="Resim 005"/>
          <p:cNvPicPr>
            <a:picLocks noChangeAspect="1" noChangeArrowheads="1"/>
          </p:cNvPicPr>
          <p:nvPr/>
        </p:nvPicPr>
        <p:blipFill>
          <a:blip r:embed="rId2"/>
          <a:srcRect/>
          <a:stretch>
            <a:fillRect/>
          </a:stretch>
        </p:blipFill>
        <p:spPr bwMode="auto">
          <a:xfrm>
            <a:off x="0" y="0"/>
            <a:ext cx="9144000" cy="6859588"/>
          </a:xfrm>
          <a:prstGeom prst="rect">
            <a:avLst/>
          </a:prstGeom>
          <a:noFill/>
          <a:ln w="9525">
            <a:noFill/>
            <a:miter lim="800000"/>
            <a:headEnd/>
            <a:tailEnd/>
          </a:ln>
        </p:spPr>
      </p:pic>
      <p:sp>
        <p:nvSpPr>
          <p:cNvPr id="16387" name="Veri Yer Tutucusu 1"/>
          <p:cNvSpPr>
            <a:spLocks noGrp="1"/>
          </p:cNvSpPr>
          <p:nvPr>
            <p:ph type="dt" sz="quarter" idx="10"/>
          </p:nvPr>
        </p:nvSpPr>
        <p:spPr>
          <a:noFill/>
        </p:spPr>
        <p:txBody>
          <a:bodyPr/>
          <a:lstStyle/>
          <a:p>
            <a:fld id="{640C05AB-214D-4438-BB98-6AC66CB07FA8}" type="datetime1">
              <a:rPr lang="tr-TR" smtClean="0"/>
              <a:pPr/>
              <a:t>24.11.2016</a:t>
            </a:fld>
            <a:endParaRPr lang="tr-TR" smtClean="0"/>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410" name="Picture 2" descr="Resim 008"/>
          <p:cNvPicPr>
            <a:picLocks noChangeAspect="1" noChangeArrowheads="1"/>
          </p:cNvPicPr>
          <p:nvPr/>
        </p:nvPicPr>
        <p:blipFill>
          <a:blip r:embed="rId2"/>
          <a:srcRect/>
          <a:stretch>
            <a:fillRect/>
          </a:stretch>
        </p:blipFill>
        <p:spPr bwMode="auto">
          <a:xfrm>
            <a:off x="0" y="0"/>
            <a:ext cx="9144000" cy="6859588"/>
          </a:xfrm>
          <a:prstGeom prst="rect">
            <a:avLst/>
          </a:prstGeom>
          <a:noFill/>
          <a:ln w="9525">
            <a:noFill/>
            <a:miter lim="800000"/>
            <a:headEnd/>
            <a:tailEnd/>
          </a:ln>
        </p:spPr>
      </p:pic>
      <p:sp>
        <p:nvSpPr>
          <p:cNvPr id="17411" name="Veri Yer Tutucusu 1"/>
          <p:cNvSpPr>
            <a:spLocks noGrp="1"/>
          </p:cNvSpPr>
          <p:nvPr>
            <p:ph type="dt" sz="quarter" idx="10"/>
          </p:nvPr>
        </p:nvSpPr>
        <p:spPr>
          <a:noFill/>
        </p:spPr>
        <p:txBody>
          <a:bodyPr/>
          <a:lstStyle/>
          <a:p>
            <a:fld id="{1307E488-30CA-4C28-9EF1-CC8F267178E4}" type="datetime1">
              <a:rPr lang="tr-TR" smtClean="0"/>
              <a:pPr/>
              <a:t>24.11.2016</a:t>
            </a:fld>
            <a:endParaRPr lang="tr-TR" smtClean="0"/>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434" name="Picture 2" descr="DSCN5625"/>
          <p:cNvPicPr>
            <a:picLocks noChangeAspect="1" noChangeArrowheads="1"/>
          </p:cNvPicPr>
          <p:nvPr/>
        </p:nvPicPr>
        <p:blipFill>
          <a:blip r:embed="rId2"/>
          <a:srcRect/>
          <a:stretch>
            <a:fillRect/>
          </a:stretch>
        </p:blipFill>
        <p:spPr bwMode="auto">
          <a:xfrm>
            <a:off x="0" y="0"/>
            <a:ext cx="4681538" cy="6242050"/>
          </a:xfrm>
          <a:prstGeom prst="rect">
            <a:avLst/>
          </a:prstGeom>
          <a:noFill/>
          <a:ln w="9525">
            <a:noFill/>
            <a:miter lim="800000"/>
            <a:headEnd/>
            <a:tailEnd/>
          </a:ln>
        </p:spPr>
      </p:pic>
      <p:pic>
        <p:nvPicPr>
          <p:cNvPr id="18435" name="Picture 3" descr="DSCN5626"/>
          <p:cNvPicPr>
            <a:picLocks noChangeAspect="1" noChangeArrowheads="1"/>
          </p:cNvPicPr>
          <p:nvPr/>
        </p:nvPicPr>
        <p:blipFill>
          <a:blip r:embed="rId3"/>
          <a:srcRect/>
          <a:stretch>
            <a:fillRect/>
          </a:stretch>
        </p:blipFill>
        <p:spPr bwMode="auto">
          <a:xfrm>
            <a:off x="4462463" y="0"/>
            <a:ext cx="4681537" cy="6242050"/>
          </a:xfrm>
          <a:prstGeom prst="rect">
            <a:avLst/>
          </a:prstGeom>
          <a:noFill/>
          <a:ln w="9525">
            <a:noFill/>
            <a:miter lim="800000"/>
            <a:headEnd/>
            <a:tailEnd/>
          </a:ln>
        </p:spPr>
      </p:pic>
      <p:sp>
        <p:nvSpPr>
          <p:cNvPr id="18436" name="Veri Yer Tutucusu 1"/>
          <p:cNvSpPr>
            <a:spLocks noGrp="1"/>
          </p:cNvSpPr>
          <p:nvPr>
            <p:ph type="dt" sz="quarter" idx="10"/>
          </p:nvPr>
        </p:nvSpPr>
        <p:spPr>
          <a:noFill/>
        </p:spPr>
        <p:txBody>
          <a:bodyPr/>
          <a:lstStyle/>
          <a:p>
            <a:fld id="{A08CB2E9-E980-4427-9594-F1BA608525ED}" type="datetime1">
              <a:rPr lang="tr-TR" smtClean="0"/>
              <a:pPr/>
              <a:t>24.11.2016</a:t>
            </a:fld>
            <a:endParaRPr lang="tr-TR" smtClean="0"/>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458" name="Picture 2" descr="DSCN5627"/>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9459" name="WordArt 3"/>
          <p:cNvSpPr>
            <a:spLocks noChangeArrowheads="1" noChangeShapeType="1" noTextEdit="1"/>
          </p:cNvSpPr>
          <p:nvPr/>
        </p:nvSpPr>
        <p:spPr bwMode="auto">
          <a:xfrm>
            <a:off x="6819900" y="6342063"/>
            <a:ext cx="2324100" cy="515937"/>
          </a:xfrm>
          <a:prstGeom prst="rect">
            <a:avLst/>
          </a:prstGeom>
        </p:spPr>
        <p:txBody>
          <a:bodyPr wrap="none" fromWordArt="1">
            <a:prstTxWarp prst="textFadeUp">
              <a:avLst>
                <a:gd name="adj" fmla="val 9991"/>
              </a:avLst>
            </a:prstTxWarp>
          </a:bodyPr>
          <a:lstStyle/>
          <a:p>
            <a:pPr algn="ctr"/>
            <a:r>
              <a:rPr lang="tr-TR" sz="1800" kern="1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latin typeface="Arial Black"/>
              </a:rPr>
              <a:t>Selendi-pınarlar</a:t>
            </a:r>
          </a:p>
        </p:txBody>
      </p:sp>
      <p:sp>
        <p:nvSpPr>
          <p:cNvPr id="19460" name="Veri Yer Tutucusu 1"/>
          <p:cNvSpPr>
            <a:spLocks noGrp="1"/>
          </p:cNvSpPr>
          <p:nvPr>
            <p:ph type="dt" sz="quarter" idx="10"/>
          </p:nvPr>
        </p:nvSpPr>
        <p:spPr>
          <a:noFill/>
        </p:spPr>
        <p:txBody>
          <a:bodyPr/>
          <a:lstStyle/>
          <a:p>
            <a:fld id="{2E935404-8F72-4E61-837A-203D61AEEC59}" type="datetime1">
              <a:rPr lang="tr-TR" smtClean="0"/>
              <a:pPr/>
              <a:t>24.11.2016</a:t>
            </a:fld>
            <a:endParaRPr lang="tr-TR" smtClean="0"/>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482" name="Picture 2" descr="DSCN1622"/>
          <p:cNvPicPr>
            <a:picLocks noChangeAspect="1" noChangeArrowheads="1"/>
          </p:cNvPicPr>
          <p:nvPr/>
        </p:nvPicPr>
        <p:blipFill>
          <a:blip r:embed="rId2"/>
          <a:srcRect/>
          <a:stretch>
            <a:fillRect/>
          </a:stretch>
        </p:blipFill>
        <p:spPr bwMode="auto">
          <a:xfrm>
            <a:off x="0" y="0"/>
            <a:ext cx="9144000" cy="6859588"/>
          </a:xfrm>
          <a:prstGeom prst="rect">
            <a:avLst/>
          </a:prstGeom>
          <a:noFill/>
          <a:ln w="9525">
            <a:noFill/>
            <a:miter lim="800000"/>
            <a:headEnd/>
            <a:tailEnd/>
          </a:ln>
        </p:spPr>
      </p:pic>
      <p:sp>
        <p:nvSpPr>
          <p:cNvPr id="20483" name="Veri Yer Tutucusu 1"/>
          <p:cNvSpPr>
            <a:spLocks noGrp="1"/>
          </p:cNvSpPr>
          <p:nvPr>
            <p:ph type="dt" sz="quarter" idx="10"/>
          </p:nvPr>
        </p:nvSpPr>
        <p:spPr>
          <a:noFill/>
        </p:spPr>
        <p:txBody>
          <a:bodyPr/>
          <a:lstStyle/>
          <a:p>
            <a:fld id="{71A6C1F5-F6C2-44E4-9134-1F2A44A8C52F}" type="datetime1">
              <a:rPr lang="tr-TR" smtClean="0"/>
              <a:pPr/>
              <a:t>24.11.2016</a:t>
            </a:fld>
            <a:endParaRPr lang="tr-TR" smtClean="0"/>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506" name="Picture 2" descr="DSCN6627"/>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1507" name="WordArt 3"/>
          <p:cNvSpPr>
            <a:spLocks noChangeArrowheads="1" noChangeShapeType="1" noTextEdit="1"/>
          </p:cNvSpPr>
          <p:nvPr/>
        </p:nvSpPr>
        <p:spPr bwMode="auto">
          <a:xfrm>
            <a:off x="6819900" y="6342063"/>
            <a:ext cx="2324100" cy="515937"/>
          </a:xfrm>
          <a:prstGeom prst="rect">
            <a:avLst/>
          </a:prstGeom>
        </p:spPr>
        <p:txBody>
          <a:bodyPr wrap="none" fromWordArt="1">
            <a:prstTxWarp prst="textFadeUp">
              <a:avLst>
                <a:gd name="adj" fmla="val 9991"/>
              </a:avLst>
            </a:prstTxWarp>
          </a:bodyPr>
          <a:lstStyle/>
          <a:p>
            <a:pPr algn="ctr"/>
            <a:r>
              <a:rPr lang="tr-TR" sz="1800" kern="1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latin typeface="Arial Black"/>
              </a:rPr>
              <a:t>Selendi-pınarlar</a:t>
            </a:r>
          </a:p>
        </p:txBody>
      </p:sp>
      <p:sp>
        <p:nvSpPr>
          <p:cNvPr id="21508" name="Veri Yer Tutucusu 1"/>
          <p:cNvSpPr>
            <a:spLocks noGrp="1"/>
          </p:cNvSpPr>
          <p:nvPr>
            <p:ph type="dt" sz="quarter" idx="10"/>
          </p:nvPr>
        </p:nvSpPr>
        <p:spPr>
          <a:noFill/>
        </p:spPr>
        <p:txBody>
          <a:bodyPr/>
          <a:lstStyle/>
          <a:p>
            <a:fld id="{0330FF22-5761-496E-9800-6BF351AB6E78}" type="datetime1">
              <a:rPr lang="tr-TR" smtClean="0"/>
              <a:pPr/>
              <a:t>24.11.2016</a:t>
            </a:fld>
            <a:endParaRPr lang="tr-TR" smtClean="0"/>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530" name="Picture 4" descr="algodoncillo"/>
          <p:cNvPicPr>
            <a:picLocks noGrp="1" noChangeAspect="1" noChangeArrowheads="1"/>
          </p:cNvPicPr>
          <p:nvPr>
            <p:ph sz="half" idx="1"/>
          </p:nvPr>
        </p:nvPicPr>
        <p:blipFill>
          <a:blip r:embed="rId2"/>
          <a:srcRect/>
          <a:stretch>
            <a:fillRect/>
          </a:stretch>
        </p:blipFill>
        <p:spPr>
          <a:xfrm>
            <a:off x="1403350" y="188913"/>
            <a:ext cx="5795963" cy="3011487"/>
          </a:xfrm>
          <a:noFill/>
        </p:spPr>
      </p:pic>
      <p:pic>
        <p:nvPicPr>
          <p:cNvPr id="22531" name="Picture 6" descr="7033751"/>
          <p:cNvPicPr>
            <a:picLocks noGrp="1" noChangeAspect="1" noChangeArrowheads="1"/>
          </p:cNvPicPr>
          <p:nvPr>
            <p:ph sz="half" idx="2"/>
          </p:nvPr>
        </p:nvPicPr>
        <p:blipFill>
          <a:blip r:embed="rId3"/>
          <a:srcRect/>
          <a:stretch>
            <a:fillRect/>
          </a:stretch>
        </p:blipFill>
        <p:spPr>
          <a:xfrm>
            <a:off x="2268538" y="3213100"/>
            <a:ext cx="4572000" cy="3490913"/>
          </a:xfrm>
          <a:noFill/>
        </p:spPr>
      </p:pic>
      <p:sp>
        <p:nvSpPr>
          <p:cNvPr id="22532" name="Veri Yer Tutucusu 1"/>
          <p:cNvSpPr>
            <a:spLocks noGrp="1"/>
          </p:cNvSpPr>
          <p:nvPr>
            <p:ph type="dt" sz="quarter" idx="10"/>
          </p:nvPr>
        </p:nvSpPr>
        <p:spPr>
          <a:noFill/>
        </p:spPr>
        <p:txBody>
          <a:bodyPr/>
          <a:lstStyle/>
          <a:p>
            <a:fld id="{9D0C0C50-4481-464C-9959-25664F6D009B}" type="datetime1">
              <a:rPr lang="tr-TR" smtClean="0"/>
              <a:pPr/>
              <a:t>24.11.2016</a:t>
            </a:fld>
            <a:endParaRPr lang="tr-TR"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body" idx="1"/>
          </p:nvPr>
        </p:nvSpPr>
        <p:spPr/>
        <p:txBody>
          <a:bodyPr/>
          <a:lstStyle/>
          <a:p>
            <a:pPr eaLnBrk="1" hangingPunct="1">
              <a:buFontTx/>
              <a:buNone/>
            </a:pPr>
            <a:r>
              <a:rPr lang="tr-TR" b="1" dirty="0" smtClean="0"/>
              <a:t>Zararlı Olduğu Bitkiler</a:t>
            </a:r>
          </a:p>
          <a:p>
            <a:pPr eaLnBrk="1" hangingPunct="1">
              <a:buFontTx/>
              <a:buNone/>
            </a:pPr>
            <a:r>
              <a:rPr lang="tr-TR" dirty="0" smtClean="0"/>
              <a:t>Elma, şeftali, kiraz, vişne, erik, kayısı, yenidünya, muşmula, ahlat, </a:t>
            </a:r>
            <a:r>
              <a:rPr lang="tr-TR" dirty="0" smtClean="0"/>
              <a:t>zeytin, üvez</a:t>
            </a:r>
            <a:r>
              <a:rPr lang="tr-TR" dirty="0" smtClean="0"/>
              <a:t>, ceviz, bağ, kestane ve bazı süs bitkileri konukçuları olarak saptanmıştır.</a:t>
            </a:r>
          </a:p>
        </p:txBody>
      </p:sp>
      <p:sp>
        <p:nvSpPr>
          <p:cNvPr id="11267" name="Veri Yer Tutucusu 1"/>
          <p:cNvSpPr>
            <a:spLocks noGrp="1"/>
          </p:cNvSpPr>
          <p:nvPr>
            <p:ph type="dt" sz="quarter" idx="10"/>
          </p:nvPr>
        </p:nvSpPr>
        <p:spPr>
          <a:noFill/>
        </p:spPr>
        <p:txBody>
          <a:bodyPr/>
          <a:lstStyle/>
          <a:p>
            <a:fld id="{AB4A992A-3812-4712-B0DF-869497F57F85}" type="datetime1">
              <a:rPr lang="tr-TR" smtClean="0"/>
              <a:pPr/>
              <a:t>24.11.2016</a:t>
            </a:fld>
            <a:endParaRPr lang="tr-TR" smtClean="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3554" name="Picture 4" descr="euphyllura_th"/>
          <p:cNvPicPr>
            <a:picLocks noGrp="1" noChangeAspect="1" noChangeArrowheads="1"/>
          </p:cNvPicPr>
          <p:nvPr>
            <p:ph sz="half" idx="1"/>
          </p:nvPr>
        </p:nvPicPr>
        <p:blipFill>
          <a:blip r:embed="rId2"/>
          <a:srcRect/>
          <a:stretch>
            <a:fillRect/>
          </a:stretch>
        </p:blipFill>
        <p:spPr>
          <a:xfrm>
            <a:off x="34925" y="1503363"/>
            <a:ext cx="3743325" cy="3221037"/>
          </a:xfrm>
          <a:noFill/>
        </p:spPr>
      </p:pic>
      <p:pic>
        <p:nvPicPr>
          <p:cNvPr id="23555" name="Picture 6" descr="olivos-algodoncillo-olivo"/>
          <p:cNvPicPr>
            <a:picLocks noGrp="1" noChangeAspect="1" noChangeArrowheads="1"/>
          </p:cNvPicPr>
          <p:nvPr>
            <p:ph sz="half" idx="2"/>
          </p:nvPr>
        </p:nvPicPr>
        <p:blipFill>
          <a:blip r:embed="rId3"/>
          <a:srcRect/>
          <a:stretch>
            <a:fillRect/>
          </a:stretch>
        </p:blipFill>
        <p:spPr>
          <a:xfrm>
            <a:off x="3851275" y="1484313"/>
            <a:ext cx="5184775" cy="3275012"/>
          </a:xfrm>
          <a:noFill/>
        </p:spPr>
      </p:pic>
      <p:sp>
        <p:nvSpPr>
          <p:cNvPr id="23556" name="Veri Yer Tutucusu 1"/>
          <p:cNvSpPr>
            <a:spLocks noGrp="1"/>
          </p:cNvSpPr>
          <p:nvPr>
            <p:ph type="dt" sz="quarter" idx="10"/>
          </p:nvPr>
        </p:nvSpPr>
        <p:spPr>
          <a:noFill/>
        </p:spPr>
        <p:txBody>
          <a:bodyPr/>
          <a:lstStyle/>
          <a:p>
            <a:fld id="{39ACA868-1C82-47F9-9AB8-79BF69DBD4AD}" type="datetime1">
              <a:rPr lang="tr-TR" smtClean="0"/>
              <a:pPr/>
              <a:t>24.11.2016</a:t>
            </a:fld>
            <a:endParaRPr lang="tr-TR" smtClean="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kış">
  <a:themeElements>
    <a:clrScheme name="Akış">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Akış">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kış">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75</TotalTime>
  <Words>2604</Words>
  <Application>Microsoft Office PowerPoint</Application>
  <PresentationFormat>Ekran Gösterisi (4:3)</PresentationFormat>
  <Paragraphs>336</Paragraphs>
  <Slides>90</Slides>
  <Notes>4</Notes>
  <HiddenSlides>0</HiddenSlides>
  <MMClips>0</MMClips>
  <ScaleCrop>false</ScaleCrop>
  <HeadingPairs>
    <vt:vector size="4" baseType="variant">
      <vt:variant>
        <vt:lpstr>Tema</vt:lpstr>
      </vt:variant>
      <vt:variant>
        <vt:i4>1</vt:i4>
      </vt:variant>
      <vt:variant>
        <vt:lpstr>Slayt Başlıkları</vt:lpstr>
      </vt:variant>
      <vt:variant>
        <vt:i4>90</vt:i4>
      </vt:variant>
    </vt:vector>
  </HeadingPairs>
  <TitlesOfParts>
    <vt:vector size="91" baseType="lpstr">
      <vt:lpstr>Akış</vt:lpstr>
      <vt:lpstr>ZEYTİN KABUKLU BİTİ  (Parlatoria oleae)</vt:lpstr>
      <vt:lpstr>Slayt 2</vt:lpstr>
      <vt:lpstr>Slayt 3</vt:lpstr>
      <vt:lpstr>Slayt 4</vt:lpstr>
      <vt:lpstr>Slayt 5</vt:lpstr>
      <vt:lpstr> Zararını zeytin ağaçlarında gövde,dal, sürgün, yaprak ve meyvelerde meydana getirir. * Bitki öz suyunu emerek ağaçları zayıflatır, verimin azalmasına ve kurumalara neden olur. * Özellikle salamuralık çeşitlerde meyvelerin kalitesini düşürür ve ekonomik kayıplara neden olur.</vt:lpstr>
      <vt:lpstr>Slayt 7</vt:lpstr>
      <vt:lpstr>Slayt 8</vt:lpstr>
      <vt:lpstr>Slayt 9</vt:lpstr>
      <vt:lpstr>Slayt 10</vt:lpstr>
      <vt:lpstr>Slayt 11</vt:lpstr>
      <vt:lpstr>Slayt 12</vt:lpstr>
      <vt:lpstr>Slayt 13</vt:lpstr>
      <vt:lpstr>Slayt 14</vt:lpstr>
      <vt:lpstr>Slayt 15</vt:lpstr>
      <vt:lpstr>Slayt 16</vt:lpstr>
      <vt:lpstr>Slayt 17</vt:lpstr>
      <vt:lpstr>Slayt 18</vt:lpstr>
      <vt:lpstr>Slayt 19</vt:lpstr>
      <vt:lpstr>Slayt 20</vt:lpstr>
      <vt:lpstr>Slayt 21</vt:lpstr>
      <vt:lpstr>Slayt 22</vt:lpstr>
      <vt:lpstr>Slayt 23</vt:lpstr>
      <vt:lpstr>Slayt 24</vt:lpstr>
      <vt:lpstr>Slayt 25</vt:lpstr>
      <vt:lpstr>Slayt 26</vt:lpstr>
      <vt:lpstr>Slayt 27</vt:lpstr>
      <vt:lpstr>Slayt 28</vt:lpstr>
      <vt:lpstr>Slayt 29</vt:lpstr>
      <vt:lpstr>Slayt 30</vt:lpstr>
      <vt:lpstr>Slayt 31</vt:lpstr>
      <vt:lpstr>Slayt 32</vt:lpstr>
      <vt:lpstr>Slayt 33</vt:lpstr>
      <vt:lpstr>Slayt 34</vt:lpstr>
      <vt:lpstr>Slayt 35</vt:lpstr>
      <vt:lpstr>Slayt 36</vt:lpstr>
      <vt:lpstr>Slayt 37</vt:lpstr>
      <vt:lpstr>Slayt 38</vt:lpstr>
      <vt:lpstr>Slayt 39</vt:lpstr>
      <vt:lpstr>Slayt 40</vt:lpstr>
      <vt:lpstr>Slayt 41</vt:lpstr>
      <vt:lpstr>Slayt 42</vt:lpstr>
      <vt:lpstr>Slayt 43</vt:lpstr>
      <vt:lpstr>Slayt 44</vt:lpstr>
      <vt:lpstr>Slayt 45</vt:lpstr>
      <vt:lpstr>Slayt 46</vt:lpstr>
      <vt:lpstr>Slayt 47</vt:lpstr>
      <vt:lpstr>Slayt 48</vt:lpstr>
      <vt:lpstr>Slayt 49</vt:lpstr>
      <vt:lpstr>Yumurta şarap kırmızısı rengindedir.</vt:lpstr>
      <vt:lpstr>Slayt 51</vt:lpstr>
      <vt:lpstr>Slayt 52</vt:lpstr>
      <vt:lpstr>Slayt 53</vt:lpstr>
      <vt:lpstr>Slayt 54</vt:lpstr>
      <vt:lpstr>Slayt 55</vt:lpstr>
      <vt:lpstr>1.ve 2. Dönem Kara koşnil Larvası</vt:lpstr>
      <vt:lpstr>Kara koşnil larva ve ergin dönemlerinde ağacın özsuyunu emerek beslenir ve salgıladığı madde bütün ağacı sarar.</vt:lpstr>
      <vt:lpstr>ZEYTİN PAMUKLU KOŞNİLİ (Philippia oleae)</vt:lpstr>
      <vt:lpstr>Slayt 59</vt:lpstr>
      <vt:lpstr>Slayt 60</vt:lpstr>
      <vt:lpstr>Slayt 61</vt:lpstr>
      <vt:lpstr>Slayt 62</vt:lpstr>
      <vt:lpstr>Slayt 63</vt:lpstr>
      <vt:lpstr>Slayt 64</vt:lpstr>
      <vt:lpstr>Slayt 65</vt:lpstr>
      <vt:lpstr>Slayt 66</vt:lpstr>
      <vt:lpstr>Slayt 67</vt:lpstr>
      <vt:lpstr>Slayt 68</vt:lpstr>
      <vt:lpstr>Slayt 69</vt:lpstr>
      <vt:lpstr>Slayt 70</vt:lpstr>
      <vt:lpstr>ZEYTİNDE PAMUKLUBİT (Eupyllura spp.)</vt:lpstr>
      <vt:lpstr>Slayt 72</vt:lpstr>
      <vt:lpstr>Slayt 73</vt:lpstr>
      <vt:lpstr>Slayt 74</vt:lpstr>
      <vt:lpstr>Slayt 75</vt:lpstr>
      <vt:lpstr>Slayt 76</vt:lpstr>
      <vt:lpstr>Slayt 77</vt:lpstr>
      <vt:lpstr>Slayt 78</vt:lpstr>
      <vt:lpstr>Slayt 79</vt:lpstr>
      <vt:lpstr>Slayt 80</vt:lpstr>
      <vt:lpstr>Slayt 81</vt:lpstr>
      <vt:lpstr>Slayt 82</vt:lpstr>
      <vt:lpstr>Slayt 83</vt:lpstr>
      <vt:lpstr>Slayt 84</vt:lpstr>
      <vt:lpstr>Slayt 85</vt:lpstr>
      <vt:lpstr>Slayt 86</vt:lpstr>
      <vt:lpstr>Slayt 87</vt:lpstr>
      <vt:lpstr>Slayt 88</vt:lpstr>
      <vt:lpstr>Slayt 89</vt:lpstr>
      <vt:lpstr>Slayt 90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hp</dc:creator>
  <cp:lastModifiedBy>HP</cp:lastModifiedBy>
  <cp:revision>38</cp:revision>
  <dcterms:created xsi:type="dcterms:W3CDTF">2015-08-27T15:09:36Z</dcterms:created>
  <dcterms:modified xsi:type="dcterms:W3CDTF">2016-11-24T13:35:21Z</dcterms:modified>
</cp:coreProperties>
</file>