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0"/>
  </p:notesMasterIdLst>
  <p:sldIdLst>
    <p:sldId id="256" r:id="rId2"/>
    <p:sldId id="257" r:id="rId3"/>
    <p:sldId id="258" r:id="rId4"/>
    <p:sldId id="259" r:id="rId5"/>
    <p:sldId id="261" r:id="rId6"/>
    <p:sldId id="262" r:id="rId7"/>
    <p:sldId id="273" r:id="rId8"/>
    <p:sldId id="274" r:id="rId9"/>
    <p:sldId id="263" r:id="rId10"/>
    <p:sldId id="264" r:id="rId11"/>
    <p:sldId id="277" r:id="rId12"/>
    <p:sldId id="265" r:id="rId13"/>
    <p:sldId id="266" r:id="rId14"/>
    <p:sldId id="267" r:id="rId15"/>
    <p:sldId id="269" r:id="rId16"/>
    <p:sldId id="275" r:id="rId17"/>
    <p:sldId id="276" r:id="rId18"/>
    <p:sldId id="272" r:id="rId19"/>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660" y="6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399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748F445-166E-4F73-9B43-8682C244BEEF}" type="datetimeFigureOut">
              <a:rPr lang="tr-TR" smtClean="0"/>
              <a:pPr/>
              <a:t>2020-04-01</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ED7CB48-72C7-4D93-B919-6E8723581C62}" type="slidenum">
              <a:rPr lang="tr-TR" smtClean="0"/>
              <a:pPr/>
              <a:t>‹#›</a:t>
            </a:fld>
            <a:endParaRPr lang="tr-TR"/>
          </a:p>
        </p:txBody>
      </p:sp>
    </p:spTree>
    <p:extLst>
      <p:ext uri="{BB962C8B-B14F-4D97-AF65-F5344CB8AC3E}">
        <p14:creationId xmlns:p14="http://schemas.microsoft.com/office/powerpoint/2010/main" val="2472647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a:t>
            </a:fld>
            <a:endParaRPr lang="tr-TR"/>
          </a:p>
        </p:txBody>
      </p:sp>
    </p:spTree>
    <p:extLst>
      <p:ext uri="{BB962C8B-B14F-4D97-AF65-F5344CB8AC3E}">
        <p14:creationId xmlns:p14="http://schemas.microsoft.com/office/powerpoint/2010/main" val="3276570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10</a:t>
            </a:fld>
            <a:endParaRPr lang="tr-TR"/>
          </a:p>
        </p:txBody>
      </p:sp>
    </p:spTree>
    <p:extLst>
      <p:ext uri="{BB962C8B-B14F-4D97-AF65-F5344CB8AC3E}">
        <p14:creationId xmlns:p14="http://schemas.microsoft.com/office/powerpoint/2010/main" val="294021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11</a:t>
            </a:fld>
            <a:endParaRPr lang="tr-TR"/>
          </a:p>
        </p:txBody>
      </p:sp>
    </p:spTree>
    <p:extLst>
      <p:ext uri="{BB962C8B-B14F-4D97-AF65-F5344CB8AC3E}">
        <p14:creationId xmlns:p14="http://schemas.microsoft.com/office/powerpoint/2010/main" val="2572337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12</a:t>
            </a:fld>
            <a:endParaRPr lang="tr-TR"/>
          </a:p>
        </p:txBody>
      </p:sp>
    </p:spTree>
    <p:extLst>
      <p:ext uri="{BB962C8B-B14F-4D97-AF65-F5344CB8AC3E}">
        <p14:creationId xmlns:p14="http://schemas.microsoft.com/office/powerpoint/2010/main" val="2341264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13</a:t>
            </a:fld>
            <a:endParaRPr lang="tr-TR"/>
          </a:p>
        </p:txBody>
      </p:sp>
    </p:spTree>
    <p:extLst>
      <p:ext uri="{BB962C8B-B14F-4D97-AF65-F5344CB8AC3E}">
        <p14:creationId xmlns:p14="http://schemas.microsoft.com/office/powerpoint/2010/main" val="2475176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14</a:t>
            </a:fld>
            <a:endParaRPr lang="tr-TR"/>
          </a:p>
        </p:txBody>
      </p:sp>
    </p:spTree>
    <p:extLst>
      <p:ext uri="{BB962C8B-B14F-4D97-AF65-F5344CB8AC3E}">
        <p14:creationId xmlns:p14="http://schemas.microsoft.com/office/powerpoint/2010/main" val="400753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15</a:t>
            </a:fld>
            <a:endParaRPr lang="tr-TR"/>
          </a:p>
        </p:txBody>
      </p:sp>
    </p:spTree>
    <p:extLst>
      <p:ext uri="{BB962C8B-B14F-4D97-AF65-F5344CB8AC3E}">
        <p14:creationId xmlns:p14="http://schemas.microsoft.com/office/powerpoint/2010/main" val="1128944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16</a:t>
            </a:fld>
            <a:endParaRPr lang="tr-TR"/>
          </a:p>
        </p:txBody>
      </p:sp>
    </p:spTree>
    <p:extLst>
      <p:ext uri="{BB962C8B-B14F-4D97-AF65-F5344CB8AC3E}">
        <p14:creationId xmlns:p14="http://schemas.microsoft.com/office/powerpoint/2010/main" val="3413269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17</a:t>
            </a:fld>
            <a:endParaRPr lang="tr-TR"/>
          </a:p>
        </p:txBody>
      </p:sp>
    </p:spTree>
    <p:extLst>
      <p:ext uri="{BB962C8B-B14F-4D97-AF65-F5344CB8AC3E}">
        <p14:creationId xmlns:p14="http://schemas.microsoft.com/office/powerpoint/2010/main" val="1084996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4" name="Slayt Numarası Yer Tutucusu 3"/>
          <p:cNvSpPr>
            <a:spLocks noGrp="1"/>
          </p:cNvSpPr>
          <p:nvPr>
            <p:ph type="sldNum" sz="quarter" idx="10"/>
          </p:nvPr>
        </p:nvSpPr>
        <p:spPr/>
        <p:txBody>
          <a:bodyPr/>
          <a:lstStyle/>
          <a:p>
            <a:fld id="{1ED7CB48-72C7-4D93-B919-6E8723581C62}" type="slidenum">
              <a:rPr lang="tr-TR" smtClean="0"/>
              <a:pPr/>
              <a:t>18</a:t>
            </a:fld>
            <a:endParaRPr lang="tr-TR"/>
          </a:p>
        </p:txBody>
      </p:sp>
    </p:spTree>
    <p:extLst>
      <p:ext uri="{BB962C8B-B14F-4D97-AF65-F5344CB8AC3E}">
        <p14:creationId xmlns:p14="http://schemas.microsoft.com/office/powerpoint/2010/main" val="1292022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2</a:t>
            </a:fld>
            <a:endParaRPr lang="tr-TR"/>
          </a:p>
        </p:txBody>
      </p:sp>
    </p:spTree>
    <p:extLst>
      <p:ext uri="{BB962C8B-B14F-4D97-AF65-F5344CB8AC3E}">
        <p14:creationId xmlns:p14="http://schemas.microsoft.com/office/powerpoint/2010/main" val="1384438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3</a:t>
            </a:fld>
            <a:endParaRPr lang="tr-TR"/>
          </a:p>
        </p:txBody>
      </p:sp>
    </p:spTree>
    <p:extLst>
      <p:ext uri="{BB962C8B-B14F-4D97-AF65-F5344CB8AC3E}">
        <p14:creationId xmlns:p14="http://schemas.microsoft.com/office/powerpoint/2010/main" val="1297618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4</a:t>
            </a:fld>
            <a:endParaRPr lang="tr-TR"/>
          </a:p>
        </p:txBody>
      </p:sp>
    </p:spTree>
    <p:extLst>
      <p:ext uri="{BB962C8B-B14F-4D97-AF65-F5344CB8AC3E}">
        <p14:creationId xmlns:p14="http://schemas.microsoft.com/office/powerpoint/2010/main" val="620977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5</a:t>
            </a:fld>
            <a:endParaRPr lang="tr-TR"/>
          </a:p>
        </p:txBody>
      </p:sp>
    </p:spTree>
    <p:extLst>
      <p:ext uri="{BB962C8B-B14F-4D97-AF65-F5344CB8AC3E}">
        <p14:creationId xmlns:p14="http://schemas.microsoft.com/office/powerpoint/2010/main" val="906405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6</a:t>
            </a:fld>
            <a:endParaRPr lang="tr-TR"/>
          </a:p>
        </p:txBody>
      </p:sp>
    </p:spTree>
    <p:extLst>
      <p:ext uri="{BB962C8B-B14F-4D97-AF65-F5344CB8AC3E}">
        <p14:creationId xmlns:p14="http://schemas.microsoft.com/office/powerpoint/2010/main" val="2639968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7</a:t>
            </a:fld>
            <a:endParaRPr lang="tr-TR"/>
          </a:p>
        </p:txBody>
      </p:sp>
    </p:spTree>
    <p:extLst>
      <p:ext uri="{BB962C8B-B14F-4D97-AF65-F5344CB8AC3E}">
        <p14:creationId xmlns:p14="http://schemas.microsoft.com/office/powerpoint/2010/main" val="379722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8</a:t>
            </a:fld>
            <a:endParaRPr lang="tr-TR"/>
          </a:p>
        </p:txBody>
      </p:sp>
    </p:spTree>
    <p:extLst>
      <p:ext uri="{BB962C8B-B14F-4D97-AF65-F5344CB8AC3E}">
        <p14:creationId xmlns:p14="http://schemas.microsoft.com/office/powerpoint/2010/main" val="2950599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ED7CB48-72C7-4D93-B919-6E8723581C62}" type="slidenum">
              <a:rPr lang="tr-TR" smtClean="0"/>
              <a:pPr/>
              <a:t>9</a:t>
            </a:fld>
            <a:endParaRPr lang="tr-TR"/>
          </a:p>
        </p:txBody>
      </p:sp>
    </p:spTree>
    <p:extLst>
      <p:ext uri="{BB962C8B-B14F-4D97-AF65-F5344CB8AC3E}">
        <p14:creationId xmlns:p14="http://schemas.microsoft.com/office/powerpoint/2010/main" val="830601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615B0C4-65E7-4341-8138-E3CF2BBC89A7}" type="datetime1">
              <a:rPr lang="tr-TR" smtClean="0"/>
              <a:pPr/>
              <a:t>2020-04-01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168107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5E8A62-868A-43B1-AF26-39D94F514DF4}" type="datetime1">
              <a:rPr lang="tr-TR" smtClean="0"/>
              <a:pPr/>
              <a:t>2020-04-01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440742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1D63F8-B8F6-4058-AF03-84D076887836}" type="datetime1">
              <a:rPr lang="tr-TR" smtClean="0"/>
              <a:pPr/>
              <a:t>2020-04-01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275899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0348D4-8541-4D26-A1E9-7F1A61657D2D}" type="datetime1">
              <a:rPr lang="tr-TR" smtClean="0"/>
              <a:pPr/>
              <a:t>2020-04-01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229757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6446201-D2B2-490C-9EDB-B8D911CB4C70}" type="datetime1">
              <a:rPr lang="tr-TR" smtClean="0"/>
              <a:pPr/>
              <a:t>2020-04-01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342755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5B31C44-6675-4032-92FF-DC719D874411}" type="datetime1">
              <a:rPr lang="tr-TR" smtClean="0"/>
              <a:pPr/>
              <a:t>2020-04-01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290494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78D2141-72DB-4C26-957F-13CC00075B7B}" type="datetime1">
              <a:rPr lang="tr-TR" smtClean="0"/>
              <a:pPr/>
              <a:t>2020-04-01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3231922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DF72D34-E3C4-4E20-9B9E-6206CBA2EC72}" type="datetime1">
              <a:rPr lang="tr-TR" smtClean="0"/>
              <a:pPr/>
              <a:t>2020-04-01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612623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9145C51-6462-4A0C-8996-8800E53B9CAF}" type="datetime1">
              <a:rPr lang="tr-TR" smtClean="0"/>
              <a:pPr/>
              <a:t>2020-04-01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3722434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72D21BE-A412-41AD-A00C-B2AEEF334769}" type="datetime1">
              <a:rPr lang="tr-TR" smtClean="0"/>
              <a:pPr/>
              <a:t>2020-04-01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20283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8BE0834-DE16-4248-B690-71F2F5488A36}" type="datetime1">
              <a:rPr lang="tr-TR" smtClean="0"/>
              <a:pPr/>
              <a:t>2020-04-01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9FDD85E-3EEC-4CEC-8113-97A6C9ACC0EA}" type="slidenum">
              <a:rPr lang="tr-TR" smtClean="0"/>
              <a:pPr/>
              <a:t>‹#›</a:t>
            </a:fld>
            <a:endParaRPr lang="tr-TR"/>
          </a:p>
        </p:txBody>
      </p:sp>
    </p:spTree>
    <p:extLst>
      <p:ext uri="{BB962C8B-B14F-4D97-AF65-F5344CB8AC3E}">
        <p14:creationId xmlns:p14="http://schemas.microsoft.com/office/powerpoint/2010/main" val="2200263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58B31F-D42A-4685-A8C8-373754331DDD}" type="datetime1">
              <a:rPr lang="tr-TR" smtClean="0"/>
              <a:pPr/>
              <a:t>2020-04-01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DD85E-3EEC-4CEC-8113-97A6C9ACC0EA}" type="slidenum">
              <a:rPr lang="tr-TR" smtClean="0"/>
              <a:pPr/>
              <a:t>‹#›</a:t>
            </a:fld>
            <a:endParaRPr lang="tr-TR"/>
          </a:p>
        </p:txBody>
      </p:sp>
    </p:spTree>
    <p:extLst>
      <p:ext uri="{BB962C8B-B14F-4D97-AF65-F5344CB8AC3E}">
        <p14:creationId xmlns:p14="http://schemas.microsoft.com/office/powerpoint/2010/main" val="409511347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skur.gov.tr/isveren/kisa-calisma-odenegi/basvuru-icin-gerekli-belgeler-ve-il-iletisim-adresler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skur.gov.tr/isveren/kisa-calisma-odenegi/sikca-sorulan-sorular/"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media.iskur.gov.tr/21495/kco-basvuru-listesi.xlsx" TargetMode="External"/><Relationship Id="rId4" Type="http://schemas.openxmlformats.org/officeDocument/2006/relationships/hyperlink" Target="http://media.iskur.gov.tr/21494/kisa-calisma-talep-formu.doc"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clishaber.tbmm.gov.tr/develop/owa/haber_portal.haber_detay_dokuman?p1=14851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735032"/>
            <a:ext cx="9144000" cy="2387600"/>
          </a:xfrm>
        </p:spPr>
        <p:txBody>
          <a:bodyPr>
            <a:normAutofit/>
          </a:bodyPr>
          <a:lstStyle/>
          <a:p>
            <a:r>
              <a:rPr lang="tr-TR" sz="4800" b="1" dirty="0">
                <a:latin typeface="Times New Roman" panose="02020603050405020304" pitchFamily="18" charset="0"/>
                <a:cs typeface="Times New Roman" panose="02020603050405020304" pitchFamily="18" charset="0"/>
              </a:rPr>
              <a:t>Kısa Çalışma </a:t>
            </a:r>
            <a:r>
              <a:rPr lang="tr-TR" sz="4800" b="1" dirty="0" smtClean="0">
                <a:latin typeface="Times New Roman" panose="02020603050405020304" pitchFamily="18" charset="0"/>
                <a:cs typeface="Times New Roman" panose="02020603050405020304" pitchFamily="18" charset="0"/>
              </a:rPr>
              <a:t>Ödeneği:</a:t>
            </a:r>
            <a:br>
              <a:rPr lang="tr-TR" sz="4800" b="1" dirty="0" smtClean="0">
                <a:latin typeface="Times New Roman" panose="02020603050405020304" pitchFamily="18" charset="0"/>
                <a:cs typeface="Times New Roman" panose="02020603050405020304" pitchFamily="18" charset="0"/>
              </a:rPr>
            </a:br>
            <a:r>
              <a:rPr lang="tr-TR" sz="4800" b="1" dirty="0" smtClean="0">
                <a:latin typeface="Times New Roman" panose="02020603050405020304" pitchFamily="18" charset="0"/>
                <a:cs typeface="Times New Roman" panose="02020603050405020304" pitchFamily="18" charset="0"/>
              </a:rPr>
              <a:t>Kapsamı </a:t>
            </a:r>
            <a:r>
              <a:rPr lang="tr-TR" sz="4800" b="1" dirty="0">
                <a:latin typeface="Times New Roman" panose="02020603050405020304" pitchFamily="18" charset="0"/>
                <a:cs typeface="Times New Roman" panose="02020603050405020304" pitchFamily="18" charset="0"/>
              </a:rPr>
              <a:t>ve Uygulaması</a:t>
            </a:r>
            <a:r>
              <a:rPr lang="tr-TR" sz="4800" dirty="0">
                <a:latin typeface="Times New Roman" panose="02020603050405020304" pitchFamily="18" charset="0"/>
                <a:cs typeface="Times New Roman" panose="02020603050405020304" pitchFamily="18" charset="0"/>
              </a:rPr>
              <a:t/>
            </a:r>
            <a:br>
              <a:rPr lang="tr-TR" sz="4800" dirty="0">
                <a:latin typeface="Times New Roman" panose="02020603050405020304" pitchFamily="18" charset="0"/>
                <a:cs typeface="Times New Roman" panose="02020603050405020304" pitchFamily="18" charset="0"/>
              </a:rPr>
            </a:br>
            <a:endParaRPr lang="tr-TR" sz="4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9FDD85E-3EEC-4CEC-8113-97A6C9ACC0EA}" type="slidenum">
              <a:rPr lang="tr-TR" smtClean="0"/>
              <a:pPr/>
              <a:t>1</a:t>
            </a:fld>
            <a:endParaRPr lang="tr-TR"/>
          </a:p>
        </p:txBody>
      </p:sp>
      <p:pic>
        <p:nvPicPr>
          <p:cNvPr id="3" name="Resim 2"/>
          <p:cNvPicPr>
            <a:picLocks noChangeAspect="1"/>
          </p:cNvPicPr>
          <p:nvPr/>
        </p:nvPicPr>
        <p:blipFill>
          <a:blip r:embed="rId3"/>
          <a:stretch>
            <a:fillRect/>
          </a:stretch>
        </p:blipFill>
        <p:spPr>
          <a:xfrm>
            <a:off x="4904889" y="135165"/>
            <a:ext cx="2382221" cy="1048176"/>
          </a:xfrm>
          <a:prstGeom prst="rect">
            <a:avLst/>
          </a:prstGeom>
        </p:spPr>
      </p:pic>
    </p:spTree>
    <p:extLst>
      <p:ext uri="{BB962C8B-B14F-4D97-AF65-F5344CB8AC3E}">
        <p14:creationId xmlns:p14="http://schemas.microsoft.com/office/powerpoint/2010/main" val="1873788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25370" y="1215352"/>
            <a:ext cx="8908091" cy="1280890"/>
          </a:xfrm>
        </p:spPr>
        <p:txBody>
          <a:bodyPr>
            <a:noAutofit/>
          </a:bodyPr>
          <a:lstStyle/>
          <a:p>
            <a:r>
              <a:rPr lang="tr-TR" sz="2400" dirty="0"/>
              <a:t/>
            </a:r>
            <a:br>
              <a:rPr lang="tr-TR" sz="2400" dirty="0"/>
            </a:br>
            <a:r>
              <a:rPr lang="tr-TR" sz="2400" b="1" dirty="0" smtClean="0">
                <a:latin typeface="Times New Roman" panose="02020603050405020304" pitchFamily="18" charset="0"/>
                <a:cs typeface="Times New Roman" panose="02020603050405020304" pitchFamily="18" charset="0"/>
              </a:rPr>
              <a:t>Kısa Çalışma Ödeneğinin Hesaplanması</a:t>
            </a:r>
            <a:r>
              <a:rPr lang="tr-TR" sz="2400" dirty="0"/>
              <a:t/>
            </a:r>
            <a:br>
              <a:rPr lang="tr-TR" sz="2400" dirty="0"/>
            </a:br>
            <a:endParaRPr lang="tr-TR" sz="2400" dirty="0"/>
          </a:p>
        </p:txBody>
      </p:sp>
      <p:sp>
        <p:nvSpPr>
          <p:cNvPr id="7" name="Slayt Numarası Yer Tutucusu 6"/>
          <p:cNvSpPr>
            <a:spLocks noGrp="1"/>
          </p:cNvSpPr>
          <p:nvPr>
            <p:ph type="sldNum" sz="quarter" idx="12"/>
          </p:nvPr>
        </p:nvSpPr>
        <p:spPr/>
        <p:txBody>
          <a:bodyPr/>
          <a:lstStyle/>
          <a:p>
            <a:fld id="{D9FDD85E-3EEC-4CEC-8113-97A6C9ACC0EA}" type="slidenum">
              <a:rPr lang="tr-TR" smtClean="0"/>
              <a:pPr/>
              <a:t>10</a:t>
            </a:fld>
            <a:endParaRPr lang="tr-TR"/>
          </a:p>
        </p:txBody>
      </p:sp>
      <p:sp>
        <p:nvSpPr>
          <p:cNvPr id="4" name="Metin kutusu 3"/>
          <p:cNvSpPr txBox="1"/>
          <p:nvPr/>
        </p:nvSpPr>
        <p:spPr>
          <a:xfrm>
            <a:off x="3258589" y="5062451"/>
            <a:ext cx="184731" cy="369332"/>
          </a:xfrm>
          <a:prstGeom prst="rect">
            <a:avLst/>
          </a:prstGeom>
          <a:noFill/>
        </p:spPr>
        <p:txBody>
          <a:bodyPr wrap="none" rtlCol="0">
            <a:spAutoFit/>
          </a:bodyPr>
          <a:lstStyle/>
          <a:p>
            <a:endParaRPr lang="tr-TR" dirty="0"/>
          </a:p>
        </p:txBody>
      </p:sp>
      <p:sp>
        <p:nvSpPr>
          <p:cNvPr id="9" name="İçerik Yer Tutucusu 2"/>
          <p:cNvSpPr txBox="1">
            <a:spLocks/>
          </p:cNvSpPr>
          <p:nvPr/>
        </p:nvSpPr>
        <p:spPr>
          <a:xfrm>
            <a:off x="981142" y="2136885"/>
            <a:ext cx="8915400" cy="4441999"/>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sz="2100" dirty="0" smtClean="0">
                <a:latin typeface="Times New Roman" panose="02020603050405020304" pitchFamily="18" charset="0"/>
                <a:cs typeface="Times New Roman" panose="02020603050405020304" pitchFamily="18" charset="0"/>
              </a:rPr>
              <a:t>Günlük ve aylık kısa </a:t>
            </a:r>
            <a:r>
              <a:rPr lang="tr-TR" sz="2100" dirty="0">
                <a:latin typeface="Times New Roman" panose="02020603050405020304" pitchFamily="18" charset="0"/>
                <a:cs typeface="Times New Roman" panose="02020603050405020304" pitchFamily="18" charset="0"/>
              </a:rPr>
              <a:t>çalışma </a:t>
            </a:r>
            <a:r>
              <a:rPr lang="tr-TR" sz="2100" dirty="0" smtClean="0">
                <a:latin typeface="Times New Roman" panose="02020603050405020304" pitchFamily="18" charset="0"/>
                <a:cs typeface="Times New Roman" panose="02020603050405020304" pitchFamily="18" charset="0"/>
              </a:rPr>
              <a:t>ödeneği, </a:t>
            </a:r>
            <a:r>
              <a:rPr lang="tr-TR" sz="2100" dirty="0">
                <a:latin typeface="Times New Roman" panose="02020603050405020304" pitchFamily="18" charset="0"/>
                <a:cs typeface="Times New Roman" panose="02020603050405020304" pitchFamily="18" charset="0"/>
              </a:rPr>
              <a:t>sigortalının son 12 aylık prime esas kazançları dikkate alınarak hesaplanan </a:t>
            </a:r>
            <a:r>
              <a:rPr lang="tr-TR" sz="2100" dirty="0" smtClean="0">
                <a:latin typeface="Times New Roman" panose="02020603050405020304" pitchFamily="18" charset="0"/>
                <a:cs typeface="Times New Roman" panose="02020603050405020304" pitchFamily="18" charset="0"/>
              </a:rPr>
              <a:t>günlük/aylık ortalama </a:t>
            </a:r>
            <a:r>
              <a:rPr lang="tr-TR" sz="2100" dirty="0">
                <a:latin typeface="Times New Roman" panose="02020603050405020304" pitchFamily="18" charset="0"/>
                <a:cs typeface="Times New Roman" panose="02020603050405020304" pitchFamily="18" charset="0"/>
              </a:rPr>
              <a:t>brüt kazancının % 60’ıdır. </a:t>
            </a:r>
            <a:r>
              <a:rPr lang="tr-TR" sz="2100" dirty="0" smtClean="0">
                <a:latin typeface="Times New Roman" panose="02020603050405020304" pitchFamily="18" charset="0"/>
                <a:cs typeface="Times New Roman" panose="02020603050405020304" pitchFamily="18" charset="0"/>
              </a:rPr>
              <a:t>Aylık kısa </a:t>
            </a:r>
            <a:r>
              <a:rPr lang="tr-TR" sz="2100" dirty="0">
                <a:latin typeface="Times New Roman" panose="02020603050405020304" pitchFamily="18" charset="0"/>
                <a:cs typeface="Times New Roman" panose="02020603050405020304" pitchFamily="18" charset="0"/>
              </a:rPr>
              <a:t>çalışma ödeneği miktarı, aylık asgari ücretin brüt tutarının %150’sini geçemez. 2020 yılında brüt asgari ücret 2.943,00 TL'dir</a:t>
            </a:r>
            <a:r>
              <a:rPr lang="tr-TR" sz="2100" dirty="0" smtClean="0">
                <a:latin typeface="Times New Roman" panose="02020603050405020304" pitchFamily="18" charset="0"/>
                <a:cs typeface="Times New Roman" panose="02020603050405020304" pitchFamily="18" charset="0"/>
              </a:rPr>
              <a:t>.</a:t>
            </a:r>
          </a:p>
          <a:p>
            <a:pPr lvl="0"/>
            <a:r>
              <a:rPr lang="tr-TR" sz="2100" dirty="0">
                <a:latin typeface="Times New Roman" panose="02020603050405020304" pitchFamily="18" charset="0"/>
                <a:cs typeface="Times New Roman" panose="02020603050405020304" pitchFamily="18" charset="0"/>
              </a:rPr>
              <a:t>Buna göre İŞKUR;</a:t>
            </a:r>
          </a:p>
          <a:p>
            <a:pPr marL="457200" lvl="1" indent="0" algn="just">
              <a:buNone/>
            </a:pPr>
            <a:r>
              <a:rPr lang="tr-TR" sz="2100" dirty="0" smtClean="0">
                <a:latin typeface="Times New Roman" panose="02020603050405020304" pitchFamily="18" charset="0"/>
                <a:cs typeface="Times New Roman" panose="02020603050405020304" pitchFamily="18" charset="0"/>
              </a:rPr>
              <a:t>a)	İşe </a:t>
            </a:r>
            <a:r>
              <a:rPr lang="tr-TR" sz="2100" dirty="0">
                <a:latin typeface="Times New Roman" panose="02020603050405020304" pitchFamily="18" charset="0"/>
                <a:cs typeface="Times New Roman" panose="02020603050405020304" pitchFamily="18" charset="0"/>
              </a:rPr>
              <a:t>hiç gidemeyenin ücretinin %60’ını hesaplar, damga vergisini (binde 7,59) keser </a:t>
            </a:r>
            <a:r>
              <a:rPr lang="tr-TR" sz="2100" dirty="0" smtClean="0">
                <a:latin typeface="Times New Roman" panose="02020603050405020304" pitchFamily="18" charset="0"/>
                <a:cs typeface="Times New Roman" panose="02020603050405020304" pitchFamily="18" charset="0"/>
              </a:rPr>
              <a:t>	ve </a:t>
            </a:r>
            <a:r>
              <a:rPr lang="tr-TR" sz="2100" dirty="0">
                <a:latin typeface="Times New Roman" panose="02020603050405020304" pitchFamily="18" charset="0"/>
                <a:cs typeface="Times New Roman" panose="02020603050405020304" pitchFamily="18" charset="0"/>
              </a:rPr>
              <a:t>“kısa çalışma ödeneği” </a:t>
            </a:r>
            <a:r>
              <a:rPr lang="tr-TR" sz="2100" dirty="0" smtClean="0">
                <a:latin typeface="Times New Roman" panose="02020603050405020304" pitchFamily="18" charset="0"/>
                <a:cs typeface="Times New Roman" panose="02020603050405020304" pitchFamily="18" charset="0"/>
              </a:rPr>
              <a:t>adıyla </a:t>
            </a:r>
            <a:r>
              <a:rPr lang="tr-TR" sz="2100" dirty="0">
                <a:latin typeface="Times New Roman" panose="02020603050405020304" pitchFamily="18" charset="0"/>
                <a:cs typeface="Times New Roman" panose="02020603050405020304" pitchFamily="18" charset="0"/>
              </a:rPr>
              <a:t>İşsizlik Sigortası Fonundan </a:t>
            </a:r>
            <a:r>
              <a:rPr lang="tr-TR" sz="2100" dirty="0" smtClean="0">
                <a:latin typeface="Times New Roman" panose="02020603050405020304" pitchFamily="18" charset="0"/>
                <a:cs typeface="Times New Roman" panose="02020603050405020304" pitchFamily="18" charset="0"/>
              </a:rPr>
              <a:t>çalışana </a:t>
            </a:r>
            <a:r>
              <a:rPr lang="tr-TR" sz="2100" dirty="0">
                <a:latin typeface="Times New Roman" panose="02020603050405020304" pitchFamily="18" charset="0"/>
                <a:cs typeface="Times New Roman" panose="02020603050405020304" pitchFamily="18" charset="0"/>
              </a:rPr>
              <a:t>öder. İ</a:t>
            </a:r>
            <a:r>
              <a:rPr lang="tr-TR" sz="2100" dirty="0" smtClean="0">
                <a:latin typeface="Times New Roman" panose="02020603050405020304" pitchFamily="18" charset="0"/>
                <a:cs typeface="Times New Roman" panose="02020603050405020304" pitchFamily="18" charset="0"/>
              </a:rPr>
              <a:t>şçi 	asgari </a:t>
            </a:r>
            <a:r>
              <a:rPr lang="tr-TR" sz="2100" dirty="0">
                <a:latin typeface="Times New Roman" panose="02020603050405020304" pitchFamily="18" charset="0"/>
                <a:cs typeface="Times New Roman" panose="02020603050405020304" pitchFamily="18" charset="0"/>
              </a:rPr>
              <a:t>ücretli ise alacağı ödenek: brüt asgari ücret (2.943 TL) çarpı %60 = </a:t>
            </a:r>
            <a:r>
              <a:rPr lang="tr-TR" sz="2100" dirty="0" smtClean="0">
                <a:latin typeface="Times New Roman" panose="02020603050405020304" pitchFamily="18" charset="0"/>
                <a:cs typeface="Times New Roman" panose="02020603050405020304" pitchFamily="18" charset="0"/>
              </a:rPr>
              <a:t>1.765.80</a:t>
            </a:r>
            <a:r>
              <a:rPr lang="tr-TR" sz="2100" dirty="0">
                <a:latin typeface="Times New Roman" panose="02020603050405020304" pitchFamily="18" charset="0"/>
                <a:cs typeface="Times New Roman" panose="02020603050405020304" pitchFamily="18" charset="0"/>
              </a:rPr>
              <a:t> </a:t>
            </a:r>
            <a:r>
              <a:rPr lang="tr-TR" sz="2100" dirty="0" smtClean="0">
                <a:latin typeface="Times New Roman" panose="02020603050405020304" pitchFamily="18" charset="0"/>
                <a:cs typeface="Times New Roman" panose="02020603050405020304" pitchFamily="18" charset="0"/>
              </a:rPr>
              <a:t>	eksi </a:t>
            </a:r>
            <a:r>
              <a:rPr lang="tr-TR" sz="2100" dirty="0">
                <a:latin typeface="Times New Roman" panose="02020603050405020304" pitchFamily="18" charset="0"/>
                <a:cs typeface="Times New Roman" panose="02020603050405020304" pitchFamily="18" charset="0"/>
              </a:rPr>
              <a:t>damga vergisi (13.40 </a:t>
            </a:r>
            <a:r>
              <a:rPr lang="tr-TR" sz="2100" dirty="0" smtClean="0">
                <a:latin typeface="Times New Roman" panose="02020603050405020304" pitchFamily="18" charset="0"/>
                <a:cs typeface="Times New Roman" panose="02020603050405020304" pitchFamily="18" charset="0"/>
              </a:rPr>
              <a:t>TL), işçinin </a:t>
            </a:r>
            <a:r>
              <a:rPr lang="tr-TR" sz="2100" dirty="0">
                <a:latin typeface="Times New Roman" panose="02020603050405020304" pitchFamily="18" charset="0"/>
                <a:cs typeface="Times New Roman" panose="02020603050405020304" pitchFamily="18" charset="0"/>
              </a:rPr>
              <a:t>eline net 1.752.40 TL </a:t>
            </a:r>
            <a:r>
              <a:rPr lang="tr-TR" sz="2100" dirty="0" smtClean="0">
                <a:latin typeface="Times New Roman" panose="02020603050405020304" pitchFamily="18" charset="0"/>
                <a:cs typeface="Times New Roman" panose="02020603050405020304" pitchFamily="18" charset="0"/>
              </a:rPr>
              <a:t>geçer. Görüldüğü gibi 	ödenek asgari ücretten %40 </a:t>
            </a:r>
            <a:r>
              <a:rPr lang="tr-TR" sz="2100" dirty="0">
                <a:latin typeface="Times New Roman" panose="02020603050405020304" pitchFamily="18" charset="0"/>
                <a:cs typeface="Times New Roman" panose="02020603050405020304" pitchFamily="18" charset="0"/>
              </a:rPr>
              <a:t>daha </a:t>
            </a:r>
            <a:r>
              <a:rPr lang="tr-TR" sz="2100" dirty="0" smtClean="0">
                <a:latin typeface="Times New Roman" panose="02020603050405020304" pitchFamily="18" charset="0"/>
                <a:cs typeface="Times New Roman" panose="02020603050405020304" pitchFamily="18" charset="0"/>
              </a:rPr>
              <a:t>azdır; işçi </a:t>
            </a:r>
            <a:r>
              <a:rPr lang="tr-TR" sz="2100" dirty="0">
                <a:latin typeface="Times New Roman" panose="02020603050405020304" pitchFamily="18" charset="0"/>
                <a:cs typeface="Times New Roman" panose="02020603050405020304" pitchFamily="18" charset="0"/>
              </a:rPr>
              <a:t>çalışmadığı için işveren herhangi bir </a:t>
            </a:r>
            <a:r>
              <a:rPr lang="tr-TR" sz="2100" dirty="0" smtClean="0">
                <a:latin typeface="Times New Roman" panose="02020603050405020304" pitchFamily="18" charset="0"/>
                <a:cs typeface="Times New Roman" panose="02020603050405020304" pitchFamily="18" charset="0"/>
              </a:rPr>
              <a:t>	ödeme </a:t>
            </a:r>
            <a:r>
              <a:rPr lang="tr-TR" sz="2100" dirty="0">
                <a:latin typeface="Times New Roman" panose="02020603050405020304" pitchFamily="18" charset="0"/>
                <a:cs typeface="Times New Roman" panose="02020603050405020304" pitchFamily="18" charset="0"/>
              </a:rPr>
              <a:t>yapmak zorunda </a:t>
            </a:r>
            <a:r>
              <a:rPr lang="tr-TR" sz="2100" dirty="0" smtClean="0">
                <a:latin typeface="Times New Roman" panose="02020603050405020304" pitchFamily="18" charset="0"/>
                <a:cs typeface="Times New Roman" panose="02020603050405020304" pitchFamily="18" charset="0"/>
              </a:rPr>
              <a:t>değildir. </a:t>
            </a:r>
            <a:r>
              <a:rPr lang="tr-TR" sz="2100" dirty="0" err="1" smtClean="0">
                <a:latin typeface="Times New Roman" panose="02020603050405020304" pitchFamily="18" charset="0"/>
                <a:cs typeface="Times New Roman" panose="02020603050405020304" pitchFamily="18" charset="0"/>
              </a:rPr>
              <a:t>Sözkonusu</a:t>
            </a:r>
            <a:r>
              <a:rPr lang="tr-TR" sz="2100" dirty="0" smtClean="0">
                <a:latin typeface="Times New Roman" panose="02020603050405020304" pitchFamily="18" charset="0"/>
                <a:cs typeface="Times New Roman" panose="02020603050405020304" pitchFamily="18" charset="0"/>
              </a:rPr>
              <a:t> </a:t>
            </a:r>
            <a:r>
              <a:rPr lang="tr-TR" sz="2100" dirty="0">
                <a:latin typeface="Times New Roman" panose="02020603050405020304" pitchFamily="18" charset="0"/>
                <a:cs typeface="Times New Roman" panose="02020603050405020304" pitchFamily="18" charset="0"/>
              </a:rPr>
              <a:t>kişi </a:t>
            </a:r>
            <a:r>
              <a:rPr lang="tr-TR" sz="2100" dirty="0" smtClean="0">
                <a:latin typeface="Times New Roman" panose="02020603050405020304" pitchFamily="18" charset="0"/>
                <a:cs typeface="Times New Roman" panose="02020603050405020304" pitchFamily="18" charset="0"/>
              </a:rPr>
              <a:t>bir örneğin mühendis olsaydı </a:t>
            </a:r>
            <a:r>
              <a:rPr lang="tr-TR" sz="2100" dirty="0">
                <a:latin typeface="Times New Roman" panose="02020603050405020304" pitchFamily="18" charset="0"/>
                <a:cs typeface="Times New Roman" panose="02020603050405020304" pitchFamily="18" charset="0"/>
              </a:rPr>
              <a:t>ve </a:t>
            </a:r>
            <a:r>
              <a:rPr lang="tr-TR" sz="2100" dirty="0" smtClean="0">
                <a:latin typeface="Times New Roman" panose="02020603050405020304" pitchFamily="18" charset="0"/>
                <a:cs typeface="Times New Roman" panose="02020603050405020304" pitchFamily="18" charset="0"/>
              </a:rPr>
              <a:t>	asgari </a:t>
            </a:r>
            <a:r>
              <a:rPr lang="tr-TR" sz="2100" dirty="0">
                <a:latin typeface="Times New Roman" panose="02020603050405020304" pitchFamily="18" charset="0"/>
                <a:cs typeface="Times New Roman" panose="02020603050405020304" pitchFamily="18" charset="0"/>
              </a:rPr>
              <a:t>ücretten fazla </a:t>
            </a:r>
            <a:r>
              <a:rPr lang="tr-TR" sz="2100" dirty="0" smtClean="0">
                <a:latin typeface="Times New Roman" panose="02020603050405020304" pitchFamily="18" charset="0"/>
                <a:cs typeface="Times New Roman" panose="02020603050405020304" pitchFamily="18" charset="0"/>
              </a:rPr>
              <a:t>(mesela 8.000 TL) maaş alsaydı, ödeneği </a:t>
            </a:r>
            <a:r>
              <a:rPr lang="tr-TR" sz="2100" dirty="0">
                <a:latin typeface="Times New Roman" panose="02020603050405020304" pitchFamily="18" charset="0"/>
                <a:cs typeface="Times New Roman" panose="02020603050405020304" pitchFamily="18" charset="0"/>
              </a:rPr>
              <a:t>aynı formülle </a:t>
            </a:r>
            <a:r>
              <a:rPr lang="tr-TR" sz="2100" dirty="0" smtClean="0">
                <a:latin typeface="Times New Roman" panose="02020603050405020304" pitchFamily="18" charset="0"/>
                <a:cs typeface="Times New Roman" panose="02020603050405020304" pitchFamily="18" charset="0"/>
              </a:rPr>
              <a:t>	hesaplanırdı, </a:t>
            </a:r>
            <a:r>
              <a:rPr lang="tr-TR" sz="2100" dirty="0">
                <a:latin typeface="Times New Roman" panose="02020603050405020304" pitchFamily="18" charset="0"/>
                <a:cs typeface="Times New Roman" panose="02020603050405020304" pitchFamily="18" charset="0"/>
              </a:rPr>
              <a:t>ancak çıkan rakam ne olursa olsun </a:t>
            </a:r>
            <a:r>
              <a:rPr lang="tr-TR" sz="2100" dirty="0" smtClean="0">
                <a:latin typeface="Times New Roman" panose="02020603050405020304" pitchFamily="18" charset="0"/>
                <a:cs typeface="Times New Roman" panose="02020603050405020304" pitchFamily="18" charset="0"/>
              </a:rPr>
              <a:t>ödenek </a:t>
            </a:r>
            <a:r>
              <a:rPr lang="tr-TR" sz="2100" dirty="0">
                <a:latin typeface="Times New Roman" panose="02020603050405020304" pitchFamily="18" charset="0"/>
                <a:cs typeface="Times New Roman" panose="02020603050405020304" pitchFamily="18" charset="0"/>
              </a:rPr>
              <a:t>aylık brüt asgari ücretin 1.5 </a:t>
            </a:r>
            <a:r>
              <a:rPr lang="tr-TR" sz="2100" dirty="0" smtClean="0">
                <a:latin typeface="Times New Roman" panose="02020603050405020304" pitchFamily="18" charset="0"/>
                <a:cs typeface="Times New Roman" panose="02020603050405020304" pitchFamily="18" charset="0"/>
              </a:rPr>
              <a:t>	katını geçemezdi: </a:t>
            </a:r>
            <a:r>
              <a:rPr lang="tr-TR" sz="2100" dirty="0">
                <a:latin typeface="Times New Roman" panose="02020603050405020304" pitchFamily="18" charset="0"/>
                <a:cs typeface="Times New Roman" panose="02020603050405020304" pitchFamily="18" charset="0"/>
              </a:rPr>
              <a:t>Brüt asgari </a:t>
            </a:r>
            <a:r>
              <a:rPr lang="tr-TR" sz="2100" dirty="0" smtClean="0">
                <a:latin typeface="Times New Roman" panose="02020603050405020304" pitchFamily="18" charset="0"/>
                <a:cs typeface="Times New Roman" panose="02020603050405020304" pitchFamily="18" charset="0"/>
              </a:rPr>
              <a:t>ücret </a:t>
            </a:r>
            <a:r>
              <a:rPr lang="tr-TR" sz="2100" dirty="0">
                <a:latin typeface="Times New Roman" panose="02020603050405020304" pitchFamily="18" charset="0"/>
                <a:cs typeface="Times New Roman" panose="02020603050405020304" pitchFamily="18" charset="0"/>
              </a:rPr>
              <a:t>(</a:t>
            </a:r>
            <a:r>
              <a:rPr lang="tr-TR" sz="2100" dirty="0" smtClean="0">
                <a:latin typeface="Times New Roman" panose="02020603050405020304" pitchFamily="18" charset="0"/>
                <a:cs typeface="Times New Roman" panose="02020603050405020304" pitchFamily="18" charset="0"/>
              </a:rPr>
              <a:t>2.943) </a:t>
            </a:r>
            <a:r>
              <a:rPr lang="tr-TR" sz="2100" dirty="0">
                <a:latin typeface="Times New Roman" panose="02020603050405020304" pitchFamily="18" charset="0"/>
                <a:cs typeface="Times New Roman" panose="02020603050405020304" pitchFamily="18" charset="0"/>
              </a:rPr>
              <a:t>çarpı 1.5</a:t>
            </a:r>
            <a:r>
              <a:rPr lang="tr-TR" sz="2100" dirty="0" smtClean="0">
                <a:latin typeface="Times New Roman" panose="02020603050405020304" pitchFamily="18" charset="0"/>
                <a:cs typeface="Times New Roman" panose="02020603050405020304" pitchFamily="18" charset="0"/>
              </a:rPr>
              <a:t>= </a:t>
            </a:r>
            <a:r>
              <a:rPr lang="tr-TR" sz="2100" dirty="0">
                <a:latin typeface="Times New Roman" panose="02020603050405020304" pitchFamily="18" charset="0"/>
                <a:cs typeface="Times New Roman" panose="02020603050405020304" pitchFamily="18" charset="0"/>
              </a:rPr>
              <a:t>4.414,50 </a:t>
            </a:r>
            <a:r>
              <a:rPr lang="tr-TR" sz="2100" dirty="0" smtClean="0">
                <a:latin typeface="Times New Roman" panose="02020603050405020304" pitchFamily="18" charset="0"/>
                <a:cs typeface="Times New Roman" panose="02020603050405020304" pitchFamily="18" charset="0"/>
              </a:rPr>
              <a:t>TL, eksi damga 	vergisi </a:t>
            </a:r>
            <a:r>
              <a:rPr lang="tr-TR" sz="2100" dirty="0">
                <a:latin typeface="Times New Roman" panose="02020603050405020304" pitchFamily="18" charset="0"/>
                <a:cs typeface="Times New Roman" panose="02020603050405020304" pitchFamily="18" charset="0"/>
              </a:rPr>
              <a:t>(</a:t>
            </a:r>
            <a:r>
              <a:rPr lang="tr-TR" sz="2100" dirty="0" smtClean="0">
                <a:latin typeface="Times New Roman" panose="02020603050405020304" pitchFamily="18" charset="0"/>
                <a:cs typeface="Times New Roman" panose="02020603050405020304" pitchFamily="18" charset="0"/>
              </a:rPr>
              <a:t>33,51 TL), net ödenek 4.380,99 </a:t>
            </a:r>
            <a:r>
              <a:rPr lang="tr-TR" sz="2100" dirty="0">
                <a:latin typeface="Times New Roman" panose="02020603050405020304" pitchFamily="18" charset="0"/>
                <a:cs typeface="Times New Roman" panose="02020603050405020304" pitchFamily="18" charset="0"/>
              </a:rPr>
              <a:t>TL </a:t>
            </a:r>
            <a:r>
              <a:rPr lang="tr-TR" sz="2100" dirty="0" smtClean="0">
                <a:latin typeface="Times New Roman" panose="02020603050405020304" pitchFamily="18" charset="0"/>
                <a:cs typeface="Times New Roman" panose="02020603050405020304" pitchFamily="18" charset="0"/>
              </a:rPr>
              <a:t>olurdu.</a:t>
            </a:r>
            <a:r>
              <a:rPr lang="tr-TR" sz="2100" dirty="0">
                <a:latin typeface="Times New Roman" panose="02020603050405020304" pitchFamily="18" charset="0"/>
                <a:cs typeface="Times New Roman" panose="02020603050405020304" pitchFamily="18" charset="0"/>
              </a:rPr>
              <a:t> </a:t>
            </a:r>
          </a:p>
          <a:p>
            <a:pPr marL="457200" lvl="1" indent="0">
              <a:buNone/>
            </a:pPr>
            <a:r>
              <a:rPr lang="tr-TR" sz="2100" dirty="0" smtClean="0">
                <a:latin typeface="Times New Roman" panose="02020603050405020304" pitchFamily="18" charset="0"/>
                <a:cs typeface="Times New Roman" panose="02020603050405020304" pitchFamily="18" charset="0"/>
              </a:rPr>
              <a:t>b)	İşçi </a:t>
            </a:r>
            <a:r>
              <a:rPr lang="tr-TR" sz="2100" dirty="0">
                <a:latin typeface="Times New Roman" panose="02020603050405020304" pitchFamily="18" charset="0"/>
                <a:cs typeface="Times New Roman" panose="02020603050405020304" pitchFamily="18" charset="0"/>
              </a:rPr>
              <a:t>en az 1/3 </a:t>
            </a:r>
            <a:r>
              <a:rPr lang="tr-TR" sz="2100" dirty="0" smtClean="0">
                <a:latin typeface="Times New Roman" panose="02020603050405020304" pitchFamily="18" charset="0"/>
                <a:cs typeface="Times New Roman" panose="02020603050405020304" pitchFamily="18" charset="0"/>
              </a:rPr>
              <a:t>oranında daha </a:t>
            </a:r>
            <a:r>
              <a:rPr lang="tr-TR" sz="2100" dirty="0">
                <a:latin typeface="Times New Roman" panose="02020603050405020304" pitchFamily="18" charset="0"/>
                <a:cs typeface="Times New Roman" panose="02020603050405020304" pitchFamily="18" charset="0"/>
              </a:rPr>
              <a:t>az çalışıyorsa (örneğin haftalık 45 </a:t>
            </a:r>
            <a:r>
              <a:rPr lang="tr-TR" sz="2100" dirty="0" smtClean="0">
                <a:latin typeface="Times New Roman" panose="02020603050405020304" pitchFamily="18" charset="0"/>
                <a:cs typeface="Times New Roman" panose="02020603050405020304" pitchFamily="18" charset="0"/>
              </a:rPr>
              <a:t>saat yerine 30 saat 	gibi) İŞKUR sadece çalışılmayan süre </a:t>
            </a:r>
            <a:r>
              <a:rPr lang="tr-TR" sz="2100" dirty="0">
                <a:latin typeface="Times New Roman" panose="02020603050405020304" pitchFamily="18" charset="0"/>
                <a:cs typeface="Times New Roman" panose="02020603050405020304" pitchFamily="18" charset="0"/>
              </a:rPr>
              <a:t>için kısa çalışma </a:t>
            </a:r>
            <a:r>
              <a:rPr lang="tr-TR" sz="2100" dirty="0" smtClean="0">
                <a:latin typeface="Times New Roman" panose="02020603050405020304" pitchFamily="18" charset="0"/>
                <a:cs typeface="Times New Roman" panose="02020603050405020304" pitchFamily="18" charset="0"/>
              </a:rPr>
              <a:t>ödeneği öder. Bu durumda 	da ödenek brüt asgari </a:t>
            </a:r>
            <a:r>
              <a:rPr lang="tr-TR" sz="2100" dirty="0">
                <a:latin typeface="Times New Roman" panose="02020603050405020304" pitchFamily="18" charset="0"/>
                <a:cs typeface="Times New Roman" panose="02020603050405020304" pitchFamily="18" charset="0"/>
              </a:rPr>
              <a:t>ücretin 1.5 </a:t>
            </a:r>
            <a:r>
              <a:rPr lang="tr-TR" sz="2100" dirty="0" smtClean="0">
                <a:latin typeface="Times New Roman" panose="02020603050405020304" pitchFamily="18" charset="0"/>
                <a:cs typeface="Times New Roman" panose="02020603050405020304" pitchFamily="18" charset="0"/>
              </a:rPr>
              <a:t>katını aşamaz. </a:t>
            </a:r>
            <a:endParaRPr lang="tr-TR" dirty="0"/>
          </a:p>
        </p:txBody>
      </p:sp>
      <p:pic>
        <p:nvPicPr>
          <p:cNvPr id="3" name="Resim 2"/>
          <p:cNvPicPr>
            <a:picLocks noChangeAspect="1"/>
          </p:cNvPicPr>
          <p:nvPr/>
        </p:nvPicPr>
        <p:blipFill>
          <a:blip r:embed="rId3"/>
          <a:stretch>
            <a:fillRect/>
          </a:stretch>
        </p:blipFill>
        <p:spPr>
          <a:xfrm>
            <a:off x="4907177" y="0"/>
            <a:ext cx="2377646" cy="1048603"/>
          </a:xfrm>
          <a:prstGeom prst="rect">
            <a:avLst/>
          </a:prstGeom>
        </p:spPr>
      </p:pic>
    </p:spTree>
    <p:extLst>
      <p:ext uri="{BB962C8B-B14F-4D97-AF65-F5344CB8AC3E}">
        <p14:creationId xmlns:p14="http://schemas.microsoft.com/office/powerpoint/2010/main" val="35682683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56899" y="914399"/>
            <a:ext cx="8908091" cy="1132283"/>
          </a:xfrm>
        </p:spPr>
        <p:txBody>
          <a:bodyPr>
            <a:noAutofit/>
          </a:bodyPr>
          <a:lstStyle/>
          <a:p>
            <a:r>
              <a:rPr lang="tr-TR" sz="2400" dirty="0"/>
              <a:t/>
            </a:r>
            <a:br>
              <a:rPr lang="tr-TR" sz="2400" dirty="0"/>
            </a:br>
            <a:r>
              <a:rPr lang="tr-TR" sz="2400" b="1" dirty="0" smtClean="0">
                <a:latin typeface="Times New Roman" panose="02020603050405020304" pitchFamily="18" charset="0"/>
                <a:cs typeface="Times New Roman" panose="02020603050405020304" pitchFamily="18" charset="0"/>
              </a:rPr>
              <a:t>Ödeneğin Süresi ve Ödenmesi ve Sigorta Primleri</a:t>
            </a:r>
            <a:r>
              <a:rPr lang="tr-TR" sz="2400" dirty="0"/>
              <a:t/>
            </a:r>
            <a:br>
              <a:rPr lang="tr-TR" sz="2400" dirty="0"/>
            </a:br>
            <a:endParaRPr lang="tr-TR" sz="2400" dirty="0"/>
          </a:p>
        </p:txBody>
      </p:sp>
      <p:sp>
        <p:nvSpPr>
          <p:cNvPr id="7" name="Slayt Numarası Yer Tutucusu 6"/>
          <p:cNvSpPr>
            <a:spLocks noGrp="1"/>
          </p:cNvSpPr>
          <p:nvPr>
            <p:ph type="sldNum" sz="quarter" idx="12"/>
          </p:nvPr>
        </p:nvSpPr>
        <p:spPr/>
        <p:txBody>
          <a:bodyPr/>
          <a:lstStyle/>
          <a:p>
            <a:fld id="{D9FDD85E-3EEC-4CEC-8113-97A6C9ACC0EA}" type="slidenum">
              <a:rPr lang="tr-TR" smtClean="0"/>
              <a:pPr/>
              <a:t>11</a:t>
            </a:fld>
            <a:endParaRPr lang="tr-TR"/>
          </a:p>
        </p:txBody>
      </p:sp>
      <p:sp>
        <p:nvSpPr>
          <p:cNvPr id="4" name="Metin kutusu 3"/>
          <p:cNvSpPr txBox="1"/>
          <p:nvPr/>
        </p:nvSpPr>
        <p:spPr>
          <a:xfrm>
            <a:off x="3258589" y="5062451"/>
            <a:ext cx="184731" cy="369332"/>
          </a:xfrm>
          <a:prstGeom prst="rect">
            <a:avLst/>
          </a:prstGeom>
          <a:noFill/>
        </p:spPr>
        <p:txBody>
          <a:bodyPr wrap="none" rtlCol="0">
            <a:spAutoFit/>
          </a:bodyPr>
          <a:lstStyle/>
          <a:p>
            <a:endParaRPr lang="tr-TR" dirty="0"/>
          </a:p>
        </p:txBody>
      </p:sp>
      <p:sp>
        <p:nvSpPr>
          <p:cNvPr id="9" name="İçerik Yer Tutucusu 2"/>
          <p:cNvSpPr txBox="1">
            <a:spLocks/>
          </p:cNvSpPr>
          <p:nvPr/>
        </p:nvSpPr>
        <p:spPr>
          <a:xfrm>
            <a:off x="1656899" y="1897618"/>
            <a:ext cx="8915400" cy="327074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a:latin typeface="Times New Roman" panose="02020603050405020304" pitchFamily="18" charset="0"/>
                <a:cs typeface="Times New Roman" panose="02020603050405020304" pitchFamily="18" charset="0"/>
              </a:rPr>
              <a:t>Kısa çalışma ödeneği, çalışmadığı süreler için, işçinin kendisine ve aylık olarak her ayın 5’inde ödenir</a:t>
            </a:r>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 tarihi </a:t>
            </a:r>
            <a:r>
              <a:rPr lang="tr-TR" dirty="0">
                <a:latin typeface="Times New Roman" panose="02020603050405020304" pitchFamily="18" charset="0"/>
                <a:cs typeface="Times New Roman" panose="02020603050405020304" pitchFamily="18" charset="0"/>
              </a:rPr>
              <a:t>öne çekmeye Aile, Çalışma ve Sosyal Hizmetler Bakanı yetkilidir. </a:t>
            </a:r>
          </a:p>
          <a:p>
            <a:pPr algn="just"/>
            <a:r>
              <a:rPr lang="tr-TR" dirty="0">
                <a:latin typeface="Times New Roman" panose="02020603050405020304" pitchFamily="18" charset="0"/>
                <a:cs typeface="Times New Roman" panose="02020603050405020304" pitchFamily="18" charset="0"/>
              </a:rPr>
              <a:t>Ödemeler </a:t>
            </a:r>
            <a:r>
              <a:rPr lang="tr-TR" dirty="0" smtClean="0">
                <a:latin typeface="Times New Roman" panose="02020603050405020304" pitchFamily="18" charset="0"/>
                <a:cs typeface="Times New Roman" panose="02020603050405020304" pitchFamily="18" charset="0"/>
              </a:rPr>
              <a:t>halihazırda </a:t>
            </a:r>
            <a:r>
              <a:rPr lang="tr-TR" dirty="0">
                <a:latin typeface="Times New Roman" panose="02020603050405020304" pitchFamily="18" charset="0"/>
                <a:cs typeface="Times New Roman" panose="02020603050405020304" pitchFamily="18" charset="0"/>
              </a:rPr>
              <a:t>PTT Bank aracılığıyla yapılmaktadır. </a:t>
            </a:r>
          </a:p>
          <a:p>
            <a:pPr algn="just"/>
            <a:r>
              <a:rPr lang="tr-TR" dirty="0">
                <a:latin typeface="Times New Roman" panose="02020603050405020304" pitchFamily="18" charset="0"/>
                <a:cs typeface="Times New Roman" panose="02020603050405020304" pitchFamily="18" charset="0"/>
              </a:rPr>
              <a:t>Kısa çalışma ödeneği alan işçinin Genel Sağlık Sigortasını İŞKUR öder.</a:t>
            </a:r>
          </a:p>
          <a:p>
            <a:pPr algn="just"/>
            <a:r>
              <a:rPr lang="tr-TR" dirty="0">
                <a:latin typeface="Times New Roman" panose="02020603050405020304" pitchFamily="18" charset="0"/>
                <a:cs typeface="Times New Roman" panose="02020603050405020304" pitchFamily="18" charset="0"/>
              </a:rPr>
              <a:t>BAĞKUR veya SSK gibi emeklilik sigortası </a:t>
            </a:r>
            <a:r>
              <a:rPr lang="tr-TR" dirty="0" smtClean="0">
                <a:latin typeface="Times New Roman" panose="02020603050405020304" pitchFamily="18" charset="0"/>
                <a:cs typeface="Times New Roman" panose="02020603050405020304" pitchFamily="18" charset="0"/>
              </a:rPr>
              <a:t>primlerini ise;</a:t>
            </a:r>
          </a:p>
          <a:p>
            <a:pPr lvl="1" algn="just">
              <a:buAutoNum type="alphaLcParenR"/>
            </a:pPr>
            <a:r>
              <a:rPr lang="tr-TR" sz="1800" dirty="0">
                <a:latin typeface="Times New Roman" panose="02020603050405020304" pitchFamily="18" charset="0"/>
                <a:cs typeface="Times New Roman" panose="02020603050405020304" pitchFamily="18" charset="0"/>
              </a:rPr>
              <a:t>Çalıştığı süreye karşılık gelen kısmını işveren öder,</a:t>
            </a:r>
          </a:p>
          <a:p>
            <a:pPr lvl="1">
              <a:buAutoNum type="alphaLcParenR"/>
            </a:pPr>
            <a:r>
              <a:rPr lang="tr-TR" sz="1800" dirty="0">
                <a:latin typeface="Times New Roman" panose="02020603050405020304" pitchFamily="18" charset="0"/>
                <a:cs typeface="Times New Roman" panose="02020603050405020304" pitchFamily="18" charset="0"/>
              </a:rPr>
              <a:t>Çalışmadığı süreye karşılık gelen kısmı ise kısa çalışma süresince boşta kalır, ödenmemiş olur (işçi isterse bu kısmı </a:t>
            </a:r>
            <a:r>
              <a:rPr lang="tr-TR" sz="1800" dirty="0" smtClean="0">
                <a:latin typeface="Times New Roman" panose="02020603050405020304" pitchFamily="18" charset="0"/>
                <a:cs typeface="Times New Roman" panose="02020603050405020304" pitchFamily="18" charset="0"/>
              </a:rPr>
              <a:t>tabii </a:t>
            </a:r>
            <a:r>
              <a:rPr lang="tr-TR" sz="1800" dirty="0">
                <a:latin typeface="Times New Roman" panose="02020603050405020304" pitchFamily="18" charset="0"/>
                <a:cs typeface="Times New Roman" panose="02020603050405020304" pitchFamily="18" charset="0"/>
              </a:rPr>
              <a:t>ki </a:t>
            </a:r>
            <a:r>
              <a:rPr lang="tr-TR" sz="1800" dirty="0" smtClean="0">
                <a:latin typeface="Times New Roman" panose="02020603050405020304" pitchFamily="18" charset="0"/>
                <a:cs typeface="Times New Roman" panose="02020603050405020304" pitchFamily="18" charset="0"/>
              </a:rPr>
              <a:t>kendisi ödeyebilir</a:t>
            </a:r>
            <a:r>
              <a:rPr lang="tr-TR" sz="1800" dirty="0">
                <a:latin typeface="Times New Roman" panose="02020603050405020304" pitchFamily="18" charset="0"/>
                <a:cs typeface="Times New Roman" panose="02020603050405020304" pitchFamily="18" charset="0"/>
              </a:rPr>
              <a:t>). </a:t>
            </a:r>
          </a:p>
        </p:txBody>
      </p:sp>
      <p:pic>
        <p:nvPicPr>
          <p:cNvPr id="3" name="Resim 2"/>
          <p:cNvPicPr>
            <a:picLocks noChangeAspect="1"/>
          </p:cNvPicPr>
          <p:nvPr/>
        </p:nvPicPr>
        <p:blipFill>
          <a:blip r:embed="rId3"/>
          <a:stretch>
            <a:fillRect/>
          </a:stretch>
        </p:blipFill>
        <p:spPr>
          <a:xfrm>
            <a:off x="4907177" y="0"/>
            <a:ext cx="2377646" cy="1048603"/>
          </a:xfrm>
          <a:prstGeom prst="rect">
            <a:avLst/>
          </a:prstGeom>
        </p:spPr>
      </p:pic>
    </p:spTree>
    <p:extLst>
      <p:ext uri="{BB962C8B-B14F-4D97-AF65-F5344CB8AC3E}">
        <p14:creationId xmlns:p14="http://schemas.microsoft.com/office/powerpoint/2010/main" val="2378921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0513" y="624110"/>
            <a:ext cx="8911687" cy="1280890"/>
          </a:xfrm>
        </p:spPr>
        <p:txBody>
          <a:bodyPr>
            <a:noAutofit/>
          </a:bodyPr>
          <a:lstStyle/>
          <a:p>
            <a:r>
              <a:rPr lang="tr-TR" sz="2000" b="1" dirty="0" smtClean="0">
                <a:latin typeface="Times New Roman" panose="02020603050405020304" pitchFamily="18" charset="0"/>
                <a:cs typeface="Times New Roman" panose="02020603050405020304" pitchFamily="18" charset="0"/>
              </a:rPr>
              <a:t>  Aşağıda </a:t>
            </a:r>
            <a:r>
              <a:rPr lang="tr-TR" sz="2000" b="1" dirty="0">
                <a:latin typeface="Times New Roman" panose="02020603050405020304" pitchFamily="18" charset="0"/>
                <a:cs typeface="Times New Roman" panose="02020603050405020304" pitchFamily="18" charset="0"/>
              </a:rPr>
              <a:t>2020 </a:t>
            </a:r>
            <a:r>
              <a:rPr lang="tr-TR" sz="2000" b="1" dirty="0" smtClean="0">
                <a:latin typeface="Times New Roman" panose="02020603050405020304" pitchFamily="18" charset="0"/>
                <a:cs typeface="Times New Roman" panose="02020603050405020304" pitchFamily="18" charset="0"/>
              </a:rPr>
              <a:t>yılı aylık </a:t>
            </a:r>
            <a:r>
              <a:rPr lang="tr-TR" sz="2000" b="1" dirty="0">
                <a:latin typeface="Times New Roman" panose="02020603050405020304" pitchFamily="18" charset="0"/>
                <a:cs typeface="Times New Roman" panose="02020603050405020304" pitchFamily="18" charset="0"/>
              </a:rPr>
              <a:t>kısa çalışma ödeneği </a:t>
            </a:r>
            <a:r>
              <a:rPr lang="tr-TR" sz="2000" b="1" dirty="0" smtClean="0">
                <a:latin typeface="Times New Roman" panose="02020603050405020304" pitchFamily="18" charset="0"/>
                <a:cs typeface="Times New Roman" panose="02020603050405020304" pitchFamily="18" charset="0"/>
              </a:rPr>
              <a:t>örnekleri:</a:t>
            </a:r>
            <a:r>
              <a:rPr lang="tr-TR" sz="2000" b="1" dirty="0">
                <a:latin typeface="Times New Roman" panose="02020603050405020304" pitchFamily="18" charset="0"/>
                <a:cs typeface="Times New Roman" panose="02020603050405020304" pitchFamily="18" charset="0"/>
              </a:rPr>
              <a:t/>
            </a:r>
            <a:br>
              <a:rPr lang="tr-TR" sz="2000" b="1" dirty="0">
                <a:latin typeface="Times New Roman" panose="02020603050405020304" pitchFamily="18" charset="0"/>
                <a:cs typeface="Times New Roman" panose="02020603050405020304" pitchFamily="18" charset="0"/>
              </a:rPr>
            </a:br>
            <a:endParaRPr lang="tr-TR" sz="2000" b="1" dirty="0">
              <a:latin typeface="Times New Roman" panose="02020603050405020304" pitchFamily="18" charset="0"/>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91014267"/>
              </p:ext>
            </p:extLst>
          </p:nvPr>
        </p:nvGraphicFramePr>
        <p:xfrm>
          <a:off x="1246118" y="1460154"/>
          <a:ext cx="8560475" cy="4896196"/>
        </p:xfrm>
        <a:graphic>
          <a:graphicData uri="http://schemas.openxmlformats.org/drawingml/2006/table">
            <a:tbl>
              <a:tblPr firstRow="1" firstCol="1" bandRow="1">
                <a:tableStyleId>{5C22544A-7EE6-4342-B048-85BDC9FD1C3A}</a:tableStyleId>
              </a:tblPr>
              <a:tblGrid>
                <a:gridCol w="1801246">
                  <a:extLst>
                    <a:ext uri="{9D8B030D-6E8A-4147-A177-3AD203B41FA5}">
                      <a16:colId xmlns:a16="http://schemas.microsoft.com/office/drawing/2014/main" xmlns="" val="1893835470"/>
                    </a:ext>
                  </a:extLst>
                </a:gridCol>
                <a:gridCol w="1544029">
                  <a:extLst>
                    <a:ext uri="{9D8B030D-6E8A-4147-A177-3AD203B41FA5}">
                      <a16:colId xmlns:a16="http://schemas.microsoft.com/office/drawing/2014/main" xmlns="" val="1911560410"/>
                    </a:ext>
                  </a:extLst>
                </a:gridCol>
                <a:gridCol w="1757106">
                  <a:extLst>
                    <a:ext uri="{9D8B030D-6E8A-4147-A177-3AD203B41FA5}">
                      <a16:colId xmlns:a16="http://schemas.microsoft.com/office/drawing/2014/main" xmlns="" val="2756017931"/>
                    </a:ext>
                  </a:extLst>
                </a:gridCol>
                <a:gridCol w="1695796">
                  <a:extLst>
                    <a:ext uri="{9D8B030D-6E8A-4147-A177-3AD203B41FA5}">
                      <a16:colId xmlns:a16="http://schemas.microsoft.com/office/drawing/2014/main" xmlns="" val="3129012145"/>
                    </a:ext>
                  </a:extLst>
                </a:gridCol>
                <a:gridCol w="1762298">
                  <a:extLst>
                    <a:ext uri="{9D8B030D-6E8A-4147-A177-3AD203B41FA5}">
                      <a16:colId xmlns:a16="http://schemas.microsoft.com/office/drawing/2014/main" xmlns="" val="3389588661"/>
                    </a:ext>
                  </a:extLst>
                </a:gridCol>
              </a:tblGrid>
              <a:tr h="1582192">
                <a:tc>
                  <a:txBody>
                    <a:bodyPr/>
                    <a:lstStyle/>
                    <a:p>
                      <a:pPr>
                        <a:lnSpc>
                          <a:spcPct val="150000"/>
                        </a:lnSpc>
                        <a:spcAft>
                          <a:spcPts val="0"/>
                        </a:spcAft>
                      </a:pPr>
                      <a:r>
                        <a:rPr lang="tr-TR" sz="900" dirty="0">
                          <a:effectLst/>
                          <a:latin typeface="Times New Roman" panose="02020603050405020304" pitchFamily="18" charset="0"/>
                          <a:cs typeface="Times New Roman" panose="02020603050405020304" pitchFamily="18" charset="0"/>
                        </a:rPr>
                        <a:t> </a:t>
                      </a:r>
                      <a:endParaRPr lang="tr-TR"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675" marR="66675" marT="47625" marB="47625" anchor="ctr">
                    <a:solidFill>
                      <a:schemeClr val="accent1">
                        <a:alpha val="50000"/>
                      </a:schemeClr>
                    </a:solidFill>
                  </a:tcPr>
                </a:tc>
                <a:tc>
                  <a:txBody>
                    <a:bodyPr/>
                    <a:lstStyle/>
                    <a:p>
                      <a:pPr marL="0" algn="ctr" defTabSz="914400" rtl="0" eaLnBrk="1" latinLnBrk="0" hangingPunct="1">
                        <a:lnSpc>
                          <a:spcPct val="150000"/>
                        </a:lnSpc>
                        <a:spcAft>
                          <a:spcPts val="0"/>
                        </a:spcAft>
                      </a:pPr>
                      <a:r>
                        <a:rPr lang="tr-TR" sz="1400" b="1" kern="1200" dirty="0">
                          <a:solidFill>
                            <a:schemeClr val="dk1"/>
                          </a:solidFill>
                          <a:effectLst/>
                          <a:latin typeface="Times New Roman" panose="02020603050405020304" pitchFamily="18" charset="0"/>
                          <a:ea typeface="+mn-ea"/>
                          <a:cs typeface="Times New Roman" panose="02020603050405020304" pitchFamily="18" charset="0"/>
                        </a:rPr>
                        <a:t>Son 12 aylık prime esas kazançların aylık ortalaması (TL)</a:t>
                      </a:r>
                    </a:p>
                  </a:txBody>
                  <a:tcPr marL="66675" marR="66675" marT="47625" marB="47625" anchor="ctr">
                    <a:solidFill>
                      <a:schemeClr val="accent1">
                        <a:alpha val="50000"/>
                      </a:schemeClr>
                    </a:solidFill>
                  </a:tcPr>
                </a:tc>
                <a:tc>
                  <a:txBody>
                    <a:bodyPr/>
                    <a:lstStyle/>
                    <a:p>
                      <a:pPr marL="0" algn="ctr" defTabSz="914400" rtl="0" eaLnBrk="1" latinLnBrk="0" hangingPunct="1">
                        <a:lnSpc>
                          <a:spcPct val="150000"/>
                        </a:lnSpc>
                        <a:spcAft>
                          <a:spcPts val="0"/>
                        </a:spcAft>
                      </a:pPr>
                      <a:r>
                        <a:rPr lang="tr-TR" sz="1400" b="1" kern="1200" dirty="0">
                          <a:solidFill>
                            <a:schemeClr val="dk1"/>
                          </a:solidFill>
                          <a:effectLst/>
                          <a:latin typeface="Times New Roman" panose="02020603050405020304" pitchFamily="18" charset="0"/>
                          <a:ea typeface="+mn-ea"/>
                          <a:cs typeface="Times New Roman" panose="02020603050405020304" pitchFamily="18" charset="0"/>
                        </a:rPr>
                        <a:t>Hesaplanan kısa çalışma ödeneği miktarı (TL)</a:t>
                      </a:r>
                    </a:p>
                  </a:txBody>
                  <a:tcPr marL="66675" marR="66675" marT="47625" marB="47625" anchor="ctr">
                    <a:solidFill>
                      <a:schemeClr val="accent1">
                        <a:alpha val="50000"/>
                      </a:schemeClr>
                    </a:solidFill>
                  </a:tcPr>
                </a:tc>
                <a:tc>
                  <a:txBody>
                    <a:bodyPr/>
                    <a:lstStyle/>
                    <a:p>
                      <a:pPr marL="0" algn="ctr" defTabSz="914400" rtl="0" eaLnBrk="1" latinLnBrk="0" hangingPunct="1">
                        <a:lnSpc>
                          <a:spcPct val="150000"/>
                        </a:lnSpc>
                        <a:spcAft>
                          <a:spcPts val="0"/>
                        </a:spcAft>
                      </a:pPr>
                      <a:r>
                        <a:rPr lang="tr-TR" sz="1400" b="1" kern="1200" dirty="0">
                          <a:solidFill>
                            <a:schemeClr val="dk1"/>
                          </a:solidFill>
                          <a:effectLst/>
                          <a:latin typeface="Times New Roman" panose="02020603050405020304" pitchFamily="18" charset="0"/>
                          <a:ea typeface="+mn-ea"/>
                          <a:cs typeface="Times New Roman" panose="02020603050405020304" pitchFamily="18" charset="0"/>
                        </a:rPr>
                        <a:t>Damga </a:t>
                      </a:r>
                      <a:r>
                        <a:rPr lang="tr-TR" sz="1400" b="1" kern="1200" dirty="0" smtClean="0">
                          <a:solidFill>
                            <a:schemeClr val="dk1"/>
                          </a:solidFill>
                          <a:effectLst/>
                          <a:latin typeface="Times New Roman" panose="02020603050405020304" pitchFamily="18" charset="0"/>
                          <a:ea typeface="+mn-ea"/>
                          <a:cs typeface="Times New Roman" panose="02020603050405020304" pitchFamily="18" charset="0"/>
                        </a:rPr>
                        <a:t>vergisi   </a:t>
                      </a:r>
                      <a:r>
                        <a:rPr lang="tr-TR" sz="1400" b="1" kern="1200" dirty="0">
                          <a:solidFill>
                            <a:schemeClr val="dk1"/>
                          </a:solidFill>
                          <a:effectLst/>
                          <a:latin typeface="Times New Roman" panose="02020603050405020304" pitchFamily="18" charset="0"/>
                          <a:ea typeface="+mn-ea"/>
                          <a:cs typeface="Times New Roman" panose="02020603050405020304" pitchFamily="18" charset="0"/>
                        </a:rPr>
                        <a:t>(TL)</a:t>
                      </a:r>
                    </a:p>
                  </a:txBody>
                  <a:tcPr marL="66675" marR="66675" marT="47625" marB="47625" anchor="ctr">
                    <a:solidFill>
                      <a:schemeClr val="accent1">
                        <a:alpha val="50000"/>
                      </a:schemeClr>
                    </a:solidFill>
                  </a:tcPr>
                </a:tc>
                <a:tc>
                  <a:txBody>
                    <a:bodyPr/>
                    <a:lstStyle/>
                    <a:p>
                      <a:pPr marL="0" algn="ctr" defTabSz="914400" rtl="0" eaLnBrk="1" latinLnBrk="0" hangingPunct="1">
                        <a:lnSpc>
                          <a:spcPct val="150000"/>
                        </a:lnSpc>
                        <a:spcAft>
                          <a:spcPts val="0"/>
                        </a:spcAft>
                      </a:pPr>
                      <a:r>
                        <a:rPr lang="tr-TR" sz="1400" b="1" kern="1200" dirty="0">
                          <a:solidFill>
                            <a:schemeClr val="dk1"/>
                          </a:solidFill>
                          <a:effectLst/>
                          <a:latin typeface="Times New Roman" panose="02020603050405020304" pitchFamily="18" charset="0"/>
                          <a:ea typeface="+mn-ea"/>
                          <a:cs typeface="Times New Roman" panose="02020603050405020304" pitchFamily="18" charset="0"/>
                        </a:rPr>
                        <a:t>Ödenecek kısa çalışma ödeneği miktarı (TL)</a:t>
                      </a:r>
                    </a:p>
                  </a:txBody>
                  <a:tcPr marL="66675" marR="66675" marT="47625" marB="47625" anchor="ctr">
                    <a:solidFill>
                      <a:schemeClr val="accent1">
                        <a:alpha val="50000"/>
                      </a:schemeClr>
                    </a:solidFill>
                  </a:tcPr>
                </a:tc>
                <a:extLst>
                  <a:ext uri="{0D108BD9-81ED-4DB2-BD59-A6C34878D82A}">
                    <a16:rowId xmlns:a16="http://schemas.microsoft.com/office/drawing/2014/main" xmlns="" val="519719608"/>
                  </a:ext>
                </a:extLst>
              </a:tr>
              <a:tr h="1104668">
                <a:tc>
                  <a:txBody>
                    <a:bodyPr/>
                    <a:lstStyle/>
                    <a:p>
                      <a:pPr marL="0" algn="l"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Son 12 ay asgari ücretle çalışan</a:t>
                      </a:r>
                    </a:p>
                  </a:txBody>
                  <a:tcPr marL="66675" marR="66675" marT="47625" marB="47625" anchor="ctr">
                    <a:solidFill>
                      <a:schemeClr val="accent1">
                        <a:alpha val="51000"/>
                      </a:schemeClr>
                    </a:solidFill>
                  </a:tcPr>
                </a:tc>
                <a:tc>
                  <a:txBody>
                    <a:bodyPr/>
                    <a:lstStyle/>
                    <a:p>
                      <a:pPr marL="0" algn="just"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2.943,00</a:t>
                      </a:r>
                    </a:p>
                  </a:txBody>
                  <a:tcPr marL="66675" marR="66675" marT="47625" marB="47625" anchor="ctr"/>
                </a:tc>
                <a:tc>
                  <a:txBody>
                    <a:bodyPr/>
                    <a:lstStyle/>
                    <a:p>
                      <a:pPr marL="0" algn="just"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1.765,80</a:t>
                      </a:r>
                    </a:p>
                  </a:txBody>
                  <a:tcPr marL="66675" marR="66675" marT="47625" marB="47625" anchor="ctr"/>
                </a:tc>
                <a:tc>
                  <a:txBody>
                    <a:bodyPr/>
                    <a:lstStyle/>
                    <a:p>
                      <a:pPr marL="0" algn="just"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13,40</a:t>
                      </a:r>
                    </a:p>
                  </a:txBody>
                  <a:tcPr marL="66675" marR="66675" marT="47625" marB="47625" anchor="ctr"/>
                </a:tc>
                <a:tc>
                  <a:txBody>
                    <a:bodyPr/>
                    <a:lstStyle/>
                    <a:p>
                      <a:pPr marL="0" algn="just"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1.752,40</a:t>
                      </a:r>
                    </a:p>
                  </a:txBody>
                  <a:tcPr marL="66675" marR="66675" marT="47625" marB="47625" anchor="ctr"/>
                </a:tc>
                <a:extLst>
                  <a:ext uri="{0D108BD9-81ED-4DB2-BD59-A6C34878D82A}">
                    <a16:rowId xmlns:a16="http://schemas.microsoft.com/office/drawing/2014/main" xmlns="" val="691259827"/>
                  </a:ext>
                </a:extLst>
              </a:tr>
              <a:tr h="1104668">
                <a:tc>
                  <a:txBody>
                    <a:bodyPr/>
                    <a:lstStyle/>
                    <a:p>
                      <a:pPr marL="0" algn="l"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Son 12 ay 4.000 TL ile çalışan</a:t>
                      </a:r>
                    </a:p>
                  </a:txBody>
                  <a:tcPr marL="66675" marR="66675" marT="47625" marB="47625" anchor="ctr">
                    <a:solidFill>
                      <a:schemeClr val="accent1">
                        <a:alpha val="50000"/>
                      </a:schemeClr>
                    </a:solidFill>
                  </a:tcPr>
                </a:tc>
                <a:tc>
                  <a:txBody>
                    <a:bodyPr/>
                    <a:lstStyle/>
                    <a:p>
                      <a:pPr marL="0" algn="just"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4.000,00</a:t>
                      </a:r>
                    </a:p>
                  </a:txBody>
                  <a:tcPr marL="66675" marR="66675" marT="47625" marB="47625" anchor="ctr"/>
                </a:tc>
                <a:tc>
                  <a:txBody>
                    <a:bodyPr/>
                    <a:lstStyle/>
                    <a:p>
                      <a:pPr algn="just">
                        <a:lnSpc>
                          <a:spcPct val="150000"/>
                        </a:lnSpc>
                        <a:spcAft>
                          <a:spcPts val="0"/>
                        </a:spcAft>
                      </a:pPr>
                      <a:r>
                        <a:rPr lang="tr-TR" sz="1400" dirty="0">
                          <a:effectLst/>
                          <a:latin typeface="Times New Roman" panose="02020603050405020304" pitchFamily="18" charset="0"/>
                          <a:cs typeface="Times New Roman" panose="02020603050405020304" pitchFamily="18" charset="0"/>
                        </a:rPr>
                        <a:t>2.400,00</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675" marR="66675" marT="47625" marB="47625" anchor="ctr"/>
                </a:tc>
                <a:tc>
                  <a:txBody>
                    <a:bodyPr/>
                    <a:lstStyle/>
                    <a:p>
                      <a:pPr algn="just">
                        <a:lnSpc>
                          <a:spcPct val="150000"/>
                        </a:lnSpc>
                        <a:spcAft>
                          <a:spcPts val="0"/>
                        </a:spcAft>
                      </a:pPr>
                      <a:r>
                        <a:rPr lang="tr-TR" sz="1400" dirty="0">
                          <a:effectLst/>
                          <a:latin typeface="Times New Roman" panose="02020603050405020304" pitchFamily="18" charset="0"/>
                          <a:cs typeface="Times New Roman" panose="02020603050405020304" pitchFamily="18" charset="0"/>
                        </a:rPr>
                        <a:t>18,22</a:t>
                      </a:r>
                      <a:endParaRPr lang="tr-TR"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675" marR="66675" marT="47625" marB="47625" anchor="ctr"/>
                </a:tc>
                <a:tc>
                  <a:txBody>
                    <a:bodyPr/>
                    <a:lstStyle/>
                    <a:p>
                      <a:pPr marL="0" algn="just"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2.381,78</a:t>
                      </a:r>
                    </a:p>
                  </a:txBody>
                  <a:tcPr marL="66675" marR="66675" marT="47625" marB="47625" anchor="ctr"/>
                </a:tc>
                <a:extLst>
                  <a:ext uri="{0D108BD9-81ED-4DB2-BD59-A6C34878D82A}">
                    <a16:rowId xmlns:a16="http://schemas.microsoft.com/office/drawing/2014/main" xmlns="" val="4285797050"/>
                  </a:ext>
                </a:extLst>
              </a:tr>
              <a:tr h="1104668">
                <a:tc>
                  <a:txBody>
                    <a:bodyPr/>
                    <a:lstStyle/>
                    <a:p>
                      <a:pPr marL="0" algn="l"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Son 12 Ay </a:t>
                      </a:r>
                      <a:r>
                        <a:rPr lang="tr-TR" sz="1400" kern="1200" dirty="0" smtClean="0">
                          <a:solidFill>
                            <a:schemeClr val="dk1"/>
                          </a:solidFill>
                          <a:effectLst/>
                          <a:latin typeface="Times New Roman" panose="02020603050405020304" pitchFamily="18" charset="0"/>
                          <a:ea typeface="+mn-ea"/>
                          <a:cs typeface="Times New Roman" panose="02020603050405020304" pitchFamily="18" charset="0"/>
                        </a:rPr>
                        <a:t>8.000 </a:t>
                      </a:r>
                      <a:r>
                        <a:rPr lang="tr-TR" sz="1400" kern="1200" dirty="0">
                          <a:solidFill>
                            <a:schemeClr val="dk1"/>
                          </a:solidFill>
                          <a:effectLst/>
                          <a:latin typeface="Times New Roman" panose="02020603050405020304" pitchFamily="18" charset="0"/>
                          <a:ea typeface="+mn-ea"/>
                          <a:cs typeface="Times New Roman" panose="02020603050405020304" pitchFamily="18" charset="0"/>
                        </a:rPr>
                        <a:t>TL ile çalışan</a:t>
                      </a:r>
                    </a:p>
                  </a:txBody>
                  <a:tcPr marL="66675" marR="66675" marT="47625" marB="47625" anchor="ctr">
                    <a:solidFill>
                      <a:schemeClr val="accent1">
                        <a:alpha val="50000"/>
                      </a:schemeClr>
                    </a:solidFill>
                  </a:tcPr>
                </a:tc>
                <a:tc>
                  <a:txBody>
                    <a:bodyPr/>
                    <a:lstStyle/>
                    <a:p>
                      <a:pPr algn="just">
                        <a:lnSpc>
                          <a:spcPct val="150000"/>
                        </a:lnSpc>
                        <a:spcAft>
                          <a:spcPts val="0"/>
                        </a:spcAft>
                      </a:pPr>
                      <a:r>
                        <a:rPr lang="tr-TR" sz="1400" dirty="0">
                          <a:effectLst/>
                          <a:latin typeface="Times New Roman" panose="02020603050405020304" pitchFamily="18" charset="0"/>
                          <a:cs typeface="Times New Roman" panose="02020603050405020304" pitchFamily="18" charset="0"/>
                        </a:rPr>
                        <a:t>8.000,00</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675" marR="66675" marT="47625" marB="47625" anchor="ctr"/>
                </a:tc>
                <a:tc>
                  <a:txBody>
                    <a:bodyPr/>
                    <a:lstStyle/>
                    <a:p>
                      <a:pPr algn="just">
                        <a:lnSpc>
                          <a:spcPct val="150000"/>
                        </a:lnSpc>
                        <a:spcAft>
                          <a:spcPts val="0"/>
                        </a:spcAft>
                      </a:pPr>
                      <a:r>
                        <a:rPr lang="tr-TR" sz="1400" dirty="0">
                          <a:effectLst/>
                          <a:latin typeface="Times New Roman" panose="02020603050405020304" pitchFamily="18" charset="0"/>
                          <a:cs typeface="Times New Roman" panose="02020603050405020304" pitchFamily="18" charset="0"/>
                        </a:rPr>
                        <a:t>4.414,50 </a:t>
                      </a: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675" marR="66675" marT="47625" marB="47625" anchor="ctr"/>
                </a:tc>
                <a:tc>
                  <a:txBody>
                    <a:bodyPr/>
                    <a:lstStyle/>
                    <a:p>
                      <a:pPr marL="0" algn="just"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33,51</a:t>
                      </a:r>
                    </a:p>
                  </a:txBody>
                  <a:tcPr marL="66675" marR="66675" marT="47625" marB="47625" anchor="ctr"/>
                </a:tc>
                <a:tc>
                  <a:txBody>
                    <a:bodyPr/>
                    <a:lstStyle/>
                    <a:p>
                      <a:pPr marL="0" algn="just" defTabSz="914400" rtl="0" eaLnBrk="1" latinLnBrk="0" hangingPunct="1">
                        <a:lnSpc>
                          <a:spcPct val="150000"/>
                        </a:lnSpc>
                        <a:spcAft>
                          <a:spcPts val="0"/>
                        </a:spcAft>
                      </a:pPr>
                      <a:r>
                        <a:rPr lang="tr-TR" sz="1400" kern="1200" dirty="0">
                          <a:solidFill>
                            <a:schemeClr val="dk1"/>
                          </a:solidFill>
                          <a:effectLst/>
                          <a:latin typeface="Times New Roman" panose="02020603050405020304" pitchFamily="18" charset="0"/>
                          <a:ea typeface="+mn-ea"/>
                          <a:cs typeface="Times New Roman" panose="02020603050405020304" pitchFamily="18" charset="0"/>
                        </a:rPr>
                        <a:t>4.380,99</a:t>
                      </a:r>
                    </a:p>
                  </a:txBody>
                  <a:tcPr marL="66675" marR="66675" marT="47625" marB="47625" anchor="ctr"/>
                </a:tc>
                <a:extLst>
                  <a:ext uri="{0D108BD9-81ED-4DB2-BD59-A6C34878D82A}">
                    <a16:rowId xmlns:a16="http://schemas.microsoft.com/office/drawing/2014/main" xmlns="" val="57338920"/>
                  </a:ext>
                </a:extLst>
              </a:tr>
            </a:tbl>
          </a:graphicData>
        </a:graphic>
      </p:graphicFrame>
      <p:sp>
        <p:nvSpPr>
          <p:cNvPr id="5" name="Slayt Numarası Yer Tutucusu 4"/>
          <p:cNvSpPr>
            <a:spLocks noGrp="1"/>
          </p:cNvSpPr>
          <p:nvPr>
            <p:ph type="sldNum" sz="quarter" idx="12"/>
          </p:nvPr>
        </p:nvSpPr>
        <p:spPr/>
        <p:txBody>
          <a:bodyPr/>
          <a:lstStyle/>
          <a:p>
            <a:fld id="{D9FDD85E-3EEC-4CEC-8113-97A6C9ACC0EA}" type="slidenum">
              <a:rPr lang="tr-TR" smtClean="0"/>
              <a:pPr/>
              <a:t>12</a:t>
            </a:fld>
            <a:endParaRPr lang="tr-TR"/>
          </a:p>
        </p:txBody>
      </p:sp>
      <p:pic>
        <p:nvPicPr>
          <p:cNvPr id="3" name="Resim 2"/>
          <p:cNvPicPr>
            <a:picLocks noChangeAspect="1"/>
          </p:cNvPicPr>
          <p:nvPr/>
        </p:nvPicPr>
        <p:blipFill>
          <a:blip r:embed="rId3"/>
          <a:stretch>
            <a:fillRect/>
          </a:stretch>
        </p:blipFill>
        <p:spPr>
          <a:xfrm>
            <a:off x="4907177" y="-6471"/>
            <a:ext cx="2377646" cy="1048603"/>
          </a:xfrm>
          <a:prstGeom prst="rect">
            <a:avLst/>
          </a:prstGeom>
        </p:spPr>
      </p:pic>
    </p:spTree>
    <p:extLst>
      <p:ext uri="{BB962C8B-B14F-4D97-AF65-F5344CB8AC3E}">
        <p14:creationId xmlns:p14="http://schemas.microsoft.com/office/powerpoint/2010/main" val="4172154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D9FDD85E-3EEC-4CEC-8113-97A6C9ACC0EA}" type="slidenum">
              <a:rPr lang="tr-TR" smtClean="0"/>
              <a:pPr/>
              <a:t>13</a:t>
            </a:fld>
            <a:endParaRPr lang="tr-TR"/>
          </a:p>
        </p:txBody>
      </p:sp>
      <p:sp>
        <p:nvSpPr>
          <p:cNvPr id="9" name="İçerik Yer Tutucusu 2"/>
          <p:cNvSpPr txBox="1">
            <a:spLocks/>
          </p:cNvSpPr>
          <p:nvPr/>
        </p:nvSpPr>
        <p:spPr>
          <a:xfrm>
            <a:off x="889702" y="1577746"/>
            <a:ext cx="10099724" cy="480475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285750" lvl="0"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Kısa çalışmanın günlük, haftalık veya aylık olarak yapılacağı “zaman aralığı” işyerinin gelenekleri ve işin niteliği dikkate alınarak işverence belirlenir.</a:t>
            </a:r>
          </a:p>
          <a:p>
            <a:pPr marL="285750" lvl="0"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Kısa çalışma ödeneği, işyerinde uygulanan haftalık çalışma süresini tamamlayacak şekilde çalışılmayan süreler için aylık olarak verilir.</a:t>
            </a:r>
          </a:p>
          <a:p>
            <a:pPr marL="285750" lvl="0"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Kısa çalışma yapılan süreler için, kısa çalışmaya tabi tutulan işçiler adına SGK Aylık Prim ve Hizmet Belgesi ile eksik gün gerekçesi “18-Kısa Çalışma Ödeneği” olarak bildirilir.</a:t>
            </a:r>
          </a:p>
          <a:p>
            <a:pPr marL="285750" lvl="0"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Kısa çalışma ödeneğinin süresi 3 ayı aşmamak kaydıyla kısa çalışma süresi kadardır ve kısa çalışma ödemeleri, hak edilen işsizlik ödeneğinden mahsup edilir.</a:t>
            </a:r>
          </a:p>
          <a:p>
            <a:pPr marL="285750" lvl="0"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Kısa çalışma ödeneğinin süresini 6 aya kadar uzatmaya ve işsizlik ödeneğinden mahsup edilip edilmeyeceğini belirlemeye Cumhurbaşkanı yetkilidir.</a:t>
            </a:r>
          </a:p>
          <a:p>
            <a:pPr marL="285750" lvl="0"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İşyerinde kısa çalışma yapılması halinde ödemeler 4857 sayılı Kanunun 24 üncü maddesinin (III) numaralı bendinde ve 40. maddesinde öngörülen 1 (bir) haftalık süreden sonra başlar. Bu 1 haftalık sürenin ücret ve prim yükümlülükleri işverene aittir. </a:t>
            </a:r>
          </a:p>
          <a:p>
            <a:pPr marL="285750" lvl="0"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Kısa çalışma yapan işçinin çalışılmayan hafta tatili, ulusal bayram ve genel tatil günlerine ilişkin ücret ve kısa çalışma ödeneği miktarı, kısa çalışma yapılan süreyle orantılı olarak işveren ve İŞKUR tarafından ödenir.</a:t>
            </a:r>
          </a:p>
        </p:txBody>
      </p:sp>
      <p:sp>
        <p:nvSpPr>
          <p:cNvPr id="10" name="Unvan 1"/>
          <p:cNvSpPr>
            <a:spLocks noGrp="1"/>
          </p:cNvSpPr>
          <p:nvPr>
            <p:ph type="title"/>
          </p:nvPr>
        </p:nvSpPr>
        <p:spPr>
          <a:xfrm>
            <a:off x="988568" y="756000"/>
            <a:ext cx="8911687" cy="847898"/>
          </a:xfrm>
        </p:spPr>
        <p:txBody>
          <a:bodyPr>
            <a:noAutofit/>
          </a:bodyPr>
          <a:lstStyle/>
          <a:p>
            <a:r>
              <a:rPr lang="tr-TR" sz="2000" b="1" dirty="0">
                <a:latin typeface="Times New Roman" panose="02020603050405020304" pitchFamily="18" charset="0"/>
                <a:cs typeface="Times New Roman" panose="02020603050405020304" pitchFamily="18" charset="0"/>
              </a:rPr>
              <a:t> </a:t>
            </a:r>
            <a:br>
              <a:rPr lang="tr-TR" sz="2000" b="1" dirty="0">
                <a:latin typeface="Times New Roman" panose="02020603050405020304" pitchFamily="18" charset="0"/>
                <a:cs typeface="Times New Roman" panose="02020603050405020304" pitchFamily="18" charset="0"/>
              </a:rPr>
            </a:br>
            <a:r>
              <a:rPr lang="tr-TR" sz="2400" b="1" dirty="0" smtClean="0">
                <a:latin typeface="Times New Roman" panose="02020603050405020304" pitchFamily="18" charset="0"/>
                <a:cs typeface="Times New Roman" panose="02020603050405020304" pitchFamily="18" charset="0"/>
              </a:rPr>
              <a:t>Kısa Çalışmada Dikkat Edilecek Hususlar</a:t>
            </a:r>
            <a:r>
              <a:rPr lang="tr-TR" sz="2000" b="1" dirty="0" smtClean="0">
                <a:latin typeface="Times New Roman" panose="02020603050405020304" pitchFamily="18" charset="0"/>
                <a:cs typeface="Times New Roman" panose="02020603050405020304" pitchFamily="18" charset="0"/>
              </a:rPr>
              <a:t/>
            </a:r>
            <a:br>
              <a:rPr lang="tr-TR" sz="2000" b="1" dirty="0" smtClean="0">
                <a:latin typeface="Times New Roman" panose="02020603050405020304" pitchFamily="18" charset="0"/>
                <a:cs typeface="Times New Roman" panose="02020603050405020304" pitchFamily="18" charset="0"/>
              </a:rPr>
            </a:br>
            <a:endParaRPr lang="tr-TR" sz="2000" b="1"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3"/>
          <a:stretch>
            <a:fillRect/>
          </a:stretch>
        </p:blipFill>
        <p:spPr>
          <a:xfrm>
            <a:off x="4907177" y="0"/>
            <a:ext cx="2377646" cy="1048603"/>
          </a:xfrm>
          <a:prstGeom prst="rect">
            <a:avLst/>
          </a:prstGeom>
        </p:spPr>
      </p:pic>
    </p:spTree>
    <p:extLst>
      <p:ext uri="{BB962C8B-B14F-4D97-AF65-F5344CB8AC3E}">
        <p14:creationId xmlns:p14="http://schemas.microsoft.com/office/powerpoint/2010/main" val="2971198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D9FDD85E-3EEC-4CEC-8113-97A6C9ACC0EA}" type="slidenum">
              <a:rPr lang="tr-TR" smtClean="0"/>
              <a:pPr/>
              <a:t>14</a:t>
            </a:fld>
            <a:endParaRPr lang="tr-TR"/>
          </a:p>
        </p:txBody>
      </p:sp>
      <p:sp>
        <p:nvSpPr>
          <p:cNvPr id="6" name="Unvan 1"/>
          <p:cNvSpPr txBox="1">
            <a:spLocks/>
          </p:cNvSpPr>
          <p:nvPr/>
        </p:nvSpPr>
        <p:spPr>
          <a:xfrm>
            <a:off x="1312765" y="2964344"/>
            <a:ext cx="8911687" cy="128089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latin typeface="Times New Roman" panose="02020603050405020304" pitchFamily="18" charset="0"/>
                <a:cs typeface="Times New Roman" panose="02020603050405020304" pitchFamily="18" charset="0"/>
              </a:rPr>
              <a:t/>
            </a:r>
            <a:br>
              <a:rPr lang="tr-TR" sz="2400" b="1" dirty="0" smtClean="0">
                <a:latin typeface="Times New Roman" panose="02020603050405020304" pitchFamily="18" charset="0"/>
                <a:cs typeface="Times New Roman" panose="02020603050405020304" pitchFamily="18" charset="0"/>
              </a:rPr>
            </a:br>
            <a:endParaRPr lang="tr-TR" sz="2400" b="1" dirty="0">
              <a:latin typeface="Times New Roman" panose="02020603050405020304" pitchFamily="18" charset="0"/>
              <a:cs typeface="Times New Roman" panose="02020603050405020304" pitchFamily="18" charset="0"/>
            </a:endParaRPr>
          </a:p>
        </p:txBody>
      </p:sp>
      <p:sp>
        <p:nvSpPr>
          <p:cNvPr id="8" name="İçerik Yer Tutucusu 2"/>
          <p:cNvSpPr txBox="1">
            <a:spLocks/>
          </p:cNvSpPr>
          <p:nvPr/>
        </p:nvSpPr>
        <p:spPr>
          <a:xfrm>
            <a:off x="1312765" y="1263999"/>
            <a:ext cx="8915400" cy="468158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tr-TR" b="1" dirty="0">
                <a:latin typeface="Times New Roman" panose="02020603050405020304" pitchFamily="18" charset="0"/>
                <a:cs typeface="Times New Roman" panose="02020603050405020304" pitchFamily="18" charset="0"/>
              </a:rPr>
              <a:t> </a:t>
            </a:r>
            <a:br>
              <a:rPr lang="tr-TR" b="1" dirty="0">
                <a:latin typeface="Times New Roman" panose="02020603050405020304" pitchFamily="18" charset="0"/>
                <a:cs typeface="Times New Roman" panose="02020603050405020304" pitchFamily="18" charset="0"/>
              </a:rPr>
            </a:br>
            <a:r>
              <a:rPr lang="tr-TR" sz="2400" b="1" dirty="0">
                <a:latin typeface="Times New Roman" panose="02020603050405020304" pitchFamily="18" charset="0"/>
                <a:cs typeface="Times New Roman" panose="02020603050405020304" pitchFamily="18" charset="0"/>
              </a:rPr>
              <a:t>Fazla veya Yersiz Ödemelerin </a:t>
            </a:r>
            <a:r>
              <a:rPr lang="tr-TR" sz="2400" b="1" dirty="0" smtClean="0">
                <a:latin typeface="Times New Roman" panose="02020603050405020304" pitchFamily="18" charset="0"/>
                <a:cs typeface="Times New Roman" panose="02020603050405020304" pitchFamily="18" charset="0"/>
              </a:rPr>
              <a:t>Tahsili</a:t>
            </a:r>
            <a:endParaRPr lang="tr-TR" sz="2400"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İşverenin </a:t>
            </a:r>
            <a:r>
              <a:rPr lang="tr-TR" dirty="0">
                <a:latin typeface="Times New Roman" panose="02020603050405020304" pitchFamily="18" charset="0"/>
                <a:cs typeface="Times New Roman" panose="02020603050405020304" pitchFamily="18" charset="0"/>
              </a:rPr>
              <a:t>hatalı bilgi ve belge vermesi nedeniyle yapılan fazla ödemeler, yasal faizi ile birlikte işverenden, işçinin kusurundan kaynaklanan fazla ödemeler ise yasal faizi ile birlikte işçiden tahsil edilir</a:t>
            </a:r>
            <a:r>
              <a:rPr lang="tr-TR" dirty="0" smtClean="0">
                <a:latin typeface="Times New Roman" panose="02020603050405020304" pitchFamily="18" charset="0"/>
                <a:cs typeface="Times New Roman" panose="02020603050405020304" pitchFamily="18" charset="0"/>
              </a:rPr>
              <a:t>.</a:t>
            </a:r>
          </a:p>
          <a:p>
            <a:pPr marL="0" indent="0">
              <a:buNone/>
            </a:pPr>
            <a:r>
              <a:rPr lang="tr-TR" sz="2400" b="1" dirty="0" smtClean="0">
                <a:latin typeface="Times New Roman" panose="02020603050405020304" pitchFamily="18" charset="0"/>
                <a:cs typeface="Times New Roman" panose="02020603050405020304" pitchFamily="18" charset="0"/>
              </a:rPr>
              <a:t>Kısa Çalışma Ödeneği Alınan Süre İçin Ödenen Primler</a:t>
            </a:r>
          </a:p>
          <a:p>
            <a:pPr algn="just"/>
            <a:r>
              <a:rPr lang="tr-TR" dirty="0">
                <a:latin typeface="Times New Roman" panose="02020603050405020304" pitchFamily="18" charset="0"/>
                <a:cs typeface="Times New Roman" panose="02020603050405020304" pitchFamily="18" charset="0"/>
              </a:rPr>
              <a:t>İşçinin kısa çalışma ödeneği aldığı süre için Genel Sağlık Sigortası primleri ödenir. Söz konusu dönemde kısa ve uzun vadeli sigorta primleri aktarılmaz</a:t>
            </a:r>
            <a:r>
              <a:rPr lang="tr-TR" dirty="0" smtClean="0">
                <a:latin typeface="Times New Roman" panose="02020603050405020304" pitchFamily="18" charset="0"/>
                <a:cs typeface="Times New Roman" panose="02020603050405020304" pitchFamily="18" charset="0"/>
              </a:rPr>
              <a:t>.</a:t>
            </a:r>
          </a:p>
          <a:p>
            <a:pPr marL="0" indent="0">
              <a:buNone/>
            </a:pPr>
            <a:r>
              <a:rPr lang="tr-TR" sz="2400" b="1" dirty="0">
                <a:latin typeface="Times New Roman" panose="02020603050405020304" pitchFamily="18" charset="0"/>
                <a:cs typeface="Times New Roman" panose="02020603050405020304" pitchFamily="18" charset="0"/>
              </a:rPr>
              <a:t>Kısa Çalışmanın Erken Sona </a:t>
            </a:r>
            <a:r>
              <a:rPr lang="tr-TR" sz="2400" b="1" dirty="0" smtClean="0">
                <a:latin typeface="Times New Roman" panose="02020603050405020304" pitchFamily="18" charset="0"/>
                <a:cs typeface="Times New Roman" panose="02020603050405020304" pitchFamily="18" charset="0"/>
              </a:rPr>
              <a:t>Ermesi</a:t>
            </a:r>
          </a:p>
          <a:p>
            <a:r>
              <a:rPr lang="tr-TR" dirty="0">
                <a:latin typeface="Times New Roman" panose="02020603050405020304" pitchFamily="18" charset="0"/>
                <a:cs typeface="Times New Roman" panose="02020603050405020304" pitchFamily="18" charset="0"/>
              </a:rPr>
              <a:t>Kısa çalışma uygulaması devam ederken işverenin normal faaliyetine dönmeye karar vermesi halinde bu durumun, normal faaliyetin başlamasından 6 (altı) işgünü önce, yazılı olarak İŞKUR’un ilgili birimine, varsa toplu iş sözleşmesi tarafı işçi sendikasına ve işçilere bildirmesi zorunludur. Bildirimde belirtilen tarih itibariyle kısa çalışma sona erer. Geç bildirimlere ilişkin oluşan yersiz ödemeler yasal faizi ile birlikte işverenden tahsil edilir.</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endParaRPr lang="tr-TR" dirty="0"/>
          </a:p>
          <a:p>
            <a:endParaRPr lang="tr-TR" dirty="0"/>
          </a:p>
        </p:txBody>
      </p:sp>
      <p:pic>
        <p:nvPicPr>
          <p:cNvPr id="2" name="Resim 1"/>
          <p:cNvPicPr>
            <a:picLocks noChangeAspect="1"/>
          </p:cNvPicPr>
          <p:nvPr/>
        </p:nvPicPr>
        <p:blipFill>
          <a:blip r:embed="rId3"/>
          <a:stretch>
            <a:fillRect/>
          </a:stretch>
        </p:blipFill>
        <p:spPr>
          <a:xfrm>
            <a:off x="4907177" y="94263"/>
            <a:ext cx="2377646" cy="1048603"/>
          </a:xfrm>
          <a:prstGeom prst="rect">
            <a:avLst/>
          </a:prstGeom>
        </p:spPr>
      </p:pic>
    </p:spTree>
    <p:extLst>
      <p:ext uri="{BB962C8B-B14F-4D97-AF65-F5344CB8AC3E}">
        <p14:creationId xmlns:p14="http://schemas.microsoft.com/office/powerpoint/2010/main" val="20232653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D9FDD85E-3EEC-4CEC-8113-97A6C9ACC0EA}" type="slidenum">
              <a:rPr lang="tr-TR" smtClean="0"/>
              <a:pPr/>
              <a:t>15</a:t>
            </a:fld>
            <a:endParaRPr lang="tr-TR"/>
          </a:p>
        </p:txBody>
      </p:sp>
      <p:sp>
        <p:nvSpPr>
          <p:cNvPr id="6" name="Unvan 1"/>
          <p:cNvSpPr txBox="1">
            <a:spLocks/>
          </p:cNvSpPr>
          <p:nvPr/>
        </p:nvSpPr>
        <p:spPr>
          <a:xfrm>
            <a:off x="1151110" y="1915046"/>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latin typeface="Times New Roman" panose="02020603050405020304" pitchFamily="18" charset="0"/>
                <a:cs typeface="Times New Roman" panose="02020603050405020304" pitchFamily="18" charset="0"/>
              </a:rPr>
              <a:t>Kısa Çalışma Ödeneğinin Kesilmesi</a:t>
            </a:r>
            <a:endParaRPr lang="tr-TR" sz="2400" dirty="0">
              <a:latin typeface="Times New Roman" panose="02020603050405020304" pitchFamily="18" charset="0"/>
              <a:cs typeface="Times New Roman" panose="02020603050405020304" pitchFamily="18" charset="0"/>
            </a:endParaRPr>
          </a:p>
        </p:txBody>
      </p:sp>
      <p:sp>
        <p:nvSpPr>
          <p:cNvPr id="7" name="İçerik Yer Tutucusu 2"/>
          <p:cNvSpPr txBox="1">
            <a:spLocks/>
          </p:cNvSpPr>
          <p:nvPr/>
        </p:nvSpPr>
        <p:spPr>
          <a:xfrm>
            <a:off x="1147397" y="2551153"/>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smtClean="0">
                <a:latin typeface="Times New Roman" panose="02020603050405020304" pitchFamily="18" charset="0"/>
                <a:cs typeface="Times New Roman" panose="02020603050405020304" pitchFamily="18" charset="0"/>
              </a:rPr>
              <a:t>Kısa çalışma ödeneği alanların işe girmesi, yaşlılık aylığı almaya başlaması, silâh altına alınması, herhangi bir kanundan doğan çalışma ödevi nedeniyle işinden ayrılması hallerinde veya geçici iş göremezlik ödeneğinin başlaması durumunda geçici iş göremezlik ödeneğine konu olan sağlık raporunun başladığı tarih itibariyle kısa çalışma ödeneği kesilir.</a:t>
            </a:r>
          </a:p>
          <a:p>
            <a:endParaRPr lang="tr-TR" dirty="0"/>
          </a:p>
        </p:txBody>
      </p:sp>
      <p:sp>
        <p:nvSpPr>
          <p:cNvPr id="10" name="İçerik Yer Tutucusu 2"/>
          <p:cNvSpPr txBox="1">
            <a:spLocks/>
          </p:cNvSpPr>
          <p:nvPr/>
        </p:nvSpPr>
        <p:spPr>
          <a:xfrm>
            <a:off x="1151110" y="1915046"/>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tr-TR" u="sng" dirty="0"/>
          </a:p>
        </p:txBody>
      </p:sp>
      <p:sp>
        <p:nvSpPr>
          <p:cNvPr id="9" name="Unvan 1"/>
          <p:cNvSpPr txBox="1">
            <a:spLocks/>
          </p:cNvSpPr>
          <p:nvPr/>
        </p:nvSpPr>
        <p:spPr>
          <a:xfrm>
            <a:off x="1139971" y="3984174"/>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latin typeface="Times New Roman" panose="02020603050405020304" pitchFamily="18" charset="0"/>
                <a:cs typeface="Times New Roman" panose="02020603050405020304" pitchFamily="18" charset="0"/>
              </a:rPr>
              <a:t>İşverenin Kayıt Tutma Zorunluluğu</a:t>
            </a:r>
            <a:br>
              <a:rPr lang="tr-TR" sz="2400" b="1" dirty="0" smtClean="0">
                <a:latin typeface="Times New Roman" panose="02020603050405020304" pitchFamily="18" charset="0"/>
                <a:cs typeface="Times New Roman" panose="02020603050405020304" pitchFamily="18" charset="0"/>
              </a:rPr>
            </a:br>
            <a:endParaRPr lang="tr-TR" sz="2400" b="1" dirty="0">
              <a:latin typeface="Times New Roman" panose="02020603050405020304" pitchFamily="18" charset="0"/>
              <a:cs typeface="Times New Roman" panose="02020603050405020304" pitchFamily="18" charset="0"/>
            </a:endParaRPr>
          </a:p>
        </p:txBody>
      </p:sp>
      <p:sp>
        <p:nvSpPr>
          <p:cNvPr id="11" name="İçerik Yer Tutucusu 2"/>
          <p:cNvSpPr txBox="1">
            <a:spLocks/>
          </p:cNvSpPr>
          <p:nvPr/>
        </p:nvSpPr>
        <p:spPr>
          <a:xfrm>
            <a:off x="1234238" y="4624619"/>
            <a:ext cx="8915400" cy="104152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a:latin typeface="Times New Roman" panose="02020603050405020304" pitchFamily="18" charset="0"/>
                <a:cs typeface="Times New Roman" panose="02020603050405020304" pitchFamily="18" charset="0"/>
              </a:rPr>
              <a:t>Kısa çalışma yapan işveren, işçilerin çalışma sürelerine ilişkin kayıtları tutmak ve istenmesi halinde ibraz etmek zorundadır.</a:t>
            </a:r>
          </a:p>
        </p:txBody>
      </p:sp>
      <p:pic>
        <p:nvPicPr>
          <p:cNvPr id="2" name="Resim 1"/>
          <p:cNvPicPr>
            <a:picLocks noChangeAspect="1"/>
          </p:cNvPicPr>
          <p:nvPr/>
        </p:nvPicPr>
        <p:blipFill>
          <a:blip r:embed="rId3"/>
          <a:stretch>
            <a:fillRect/>
          </a:stretch>
        </p:blipFill>
        <p:spPr>
          <a:xfrm>
            <a:off x="4907177" y="78205"/>
            <a:ext cx="2377646" cy="1048603"/>
          </a:xfrm>
          <a:prstGeom prst="rect">
            <a:avLst/>
          </a:prstGeom>
        </p:spPr>
      </p:pic>
    </p:spTree>
    <p:extLst>
      <p:ext uri="{BB962C8B-B14F-4D97-AF65-F5344CB8AC3E}">
        <p14:creationId xmlns:p14="http://schemas.microsoft.com/office/powerpoint/2010/main" val="605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a:xfrm>
            <a:off x="1109164" y="1113447"/>
            <a:ext cx="10515600" cy="1325563"/>
          </a:xfrm>
        </p:spPr>
        <p:txBody>
          <a:bodyPr>
            <a:normAutofit/>
          </a:bodyPr>
          <a:lstStyle/>
          <a:p>
            <a:r>
              <a:rPr lang="tr-TR" sz="2400" b="1" dirty="0" smtClean="0">
                <a:latin typeface="Times New Roman" pitchFamily="18" charset="0"/>
                <a:cs typeface="Times New Roman" pitchFamily="18" charset="0"/>
              </a:rPr>
              <a:t>Kısa Çalışma Kapsamında İstenilen Belgeler</a:t>
            </a:r>
            <a:endParaRPr lang="tr-TR" sz="2400" b="1"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D9FDD85E-3EEC-4CEC-8113-97A6C9ACC0EA}" type="slidenum">
              <a:rPr lang="tr-TR" smtClean="0"/>
              <a:pPr/>
              <a:t>16</a:t>
            </a:fld>
            <a:endParaRPr lang="tr-TR"/>
          </a:p>
        </p:txBody>
      </p:sp>
      <p:sp>
        <p:nvSpPr>
          <p:cNvPr id="8" name="İçerik Yer Tutucusu 2"/>
          <p:cNvSpPr txBox="1">
            <a:spLocks/>
          </p:cNvSpPr>
          <p:nvPr/>
        </p:nvSpPr>
        <p:spPr>
          <a:xfrm>
            <a:off x="1218211" y="2252749"/>
            <a:ext cx="8915400" cy="374615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a:latin typeface="Times New Roman" pitchFamily="18" charset="0"/>
                <a:cs typeface="Times New Roman" pitchFamily="18" charset="0"/>
              </a:rPr>
              <a:t>Kısa </a:t>
            </a:r>
            <a:r>
              <a:rPr lang="tr-TR" dirty="0" err="1">
                <a:latin typeface="Times New Roman" pitchFamily="18" charset="0"/>
                <a:cs typeface="Times New Roman" pitchFamily="18" charset="0"/>
              </a:rPr>
              <a:t>Çalışma’ya</a:t>
            </a:r>
            <a:r>
              <a:rPr lang="tr-TR" dirty="0">
                <a:latin typeface="Times New Roman" pitchFamily="18" charset="0"/>
                <a:cs typeface="Times New Roman" pitchFamily="18" charset="0"/>
              </a:rPr>
              <a:t> başvuru aşamasında ilk olarak </a:t>
            </a:r>
            <a:r>
              <a:rPr lang="tr-TR" i="1" dirty="0">
                <a:latin typeface="Times New Roman" pitchFamily="18" charset="0"/>
                <a:cs typeface="Times New Roman" pitchFamily="18" charset="0"/>
              </a:rPr>
              <a:t>Kısa Çalışma Talep Formu </a:t>
            </a:r>
            <a:r>
              <a:rPr lang="tr-TR" dirty="0">
                <a:latin typeface="Times New Roman" pitchFamily="18" charset="0"/>
                <a:cs typeface="Times New Roman" pitchFamily="18" charset="0"/>
              </a:rPr>
              <a:t>ile birlikte </a:t>
            </a:r>
            <a:r>
              <a:rPr lang="tr-TR" i="1" dirty="0">
                <a:latin typeface="Times New Roman" pitchFamily="18" charset="0"/>
                <a:cs typeface="Times New Roman" pitchFamily="18" charset="0"/>
              </a:rPr>
              <a:t>kısa çalışma yaptırılacak işçilere ilişkin bilgileri içeren listeyi </a:t>
            </a:r>
            <a:r>
              <a:rPr lang="tr-TR" dirty="0">
                <a:latin typeface="Times New Roman" pitchFamily="18" charset="0"/>
                <a:cs typeface="Times New Roman" pitchFamily="18" charset="0"/>
              </a:rPr>
              <a:t>bağlı olduğu İŞKUR biriminin elektronik posta  adresine, elektronik posta göndermek suretiyle başvuru </a:t>
            </a:r>
            <a:r>
              <a:rPr lang="tr-TR" dirty="0" smtClean="0">
                <a:latin typeface="Times New Roman" pitchFamily="18" charset="0"/>
                <a:cs typeface="Times New Roman" pitchFamily="18" charset="0"/>
              </a:rPr>
              <a:t>yapılacaktır.</a:t>
            </a:r>
          </a:p>
          <a:p>
            <a:pPr algn="just"/>
            <a:r>
              <a:rPr lang="tr-TR" i="1" dirty="0" smtClean="0">
                <a:latin typeface="Times New Roman" pitchFamily="18" charset="0"/>
                <a:cs typeface="Times New Roman" pitchFamily="18" charset="0"/>
              </a:rPr>
              <a:t>Talebi </a:t>
            </a:r>
            <a:r>
              <a:rPr lang="tr-TR" i="1" dirty="0">
                <a:latin typeface="Times New Roman" pitchFamily="18" charset="0"/>
                <a:cs typeface="Times New Roman" pitchFamily="18" charset="0"/>
              </a:rPr>
              <a:t>uygun bulunan işverenler</a:t>
            </a:r>
            <a:r>
              <a:rPr lang="tr-TR" dirty="0">
                <a:latin typeface="Times New Roman" pitchFamily="18" charset="0"/>
                <a:cs typeface="Times New Roman" pitchFamily="18" charset="0"/>
              </a:rPr>
              <a:t>, </a:t>
            </a:r>
            <a:r>
              <a:rPr lang="tr-TR" dirty="0" err="1" smtClean="0">
                <a:latin typeface="Times New Roman" pitchFamily="18" charset="0"/>
                <a:cs typeface="Times New Roman" pitchFamily="18" charset="0"/>
              </a:rPr>
              <a:t>İŞKUR’un</a:t>
            </a:r>
            <a:r>
              <a:rPr lang="tr-TR" dirty="0" smtClean="0">
                <a:latin typeface="Times New Roman" pitchFamily="18" charset="0"/>
                <a:cs typeface="Times New Roman" pitchFamily="18" charset="0"/>
              </a:rPr>
              <a:t> bildirdiği </a:t>
            </a:r>
            <a:r>
              <a:rPr lang="tr-TR" dirty="0">
                <a:latin typeface="Times New Roman" pitchFamily="18" charset="0"/>
                <a:cs typeface="Times New Roman" pitchFamily="18" charset="0"/>
              </a:rPr>
              <a:t>sürede </a:t>
            </a:r>
            <a:r>
              <a:rPr lang="tr-TR" i="1" dirty="0">
                <a:latin typeface="Times New Roman" pitchFamily="18" charset="0"/>
                <a:cs typeface="Times New Roman" pitchFamily="18" charset="0"/>
              </a:rPr>
              <a:t>Kısa Çalışma Bildirim </a:t>
            </a:r>
            <a:r>
              <a:rPr lang="tr-TR" i="1" dirty="0" smtClean="0">
                <a:latin typeface="Times New Roman" pitchFamily="18" charset="0"/>
                <a:cs typeface="Times New Roman" pitchFamily="18" charset="0"/>
              </a:rPr>
              <a:t>Listesini </a:t>
            </a:r>
            <a:r>
              <a:rPr lang="tr-TR" dirty="0" smtClean="0">
                <a:latin typeface="Times New Roman" pitchFamily="18" charset="0"/>
                <a:cs typeface="Times New Roman" pitchFamily="18" charset="0"/>
              </a:rPr>
              <a:t>güncelleyerek </a:t>
            </a:r>
            <a:r>
              <a:rPr lang="tr-TR" dirty="0">
                <a:latin typeface="Times New Roman" pitchFamily="18" charset="0"/>
                <a:cs typeface="Times New Roman" pitchFamily="18" charset="0"/>
              </a:rPr>
              <a:t>başvuru yaptıkları İŞKUR biriminin elektronik posta adresine </a:t>
            </a:r>
            <a:r>
              <a:rPr lang="tr-TR" dirty="0" smtClean="0">
                <a:latin typeface="Times New Roman" pitchFamily="18" charset="0"/>
                <a:cs typeface="Times New Roman" pitchFamily="18" charset="0"/>
              </a:rPr>
              <a:t>gönderir.</a:t>
            </a:r>
          </a:p>
          <a:p>
            <a:pPr algn="just"/>
            <a:r>
              <a:rPr lang="tr-TR" dirty="0" smtClean="0">
                <a:latin typeface="Times New Roman" pitchFamily="18" charset="0"/>
                <a:cs typeface="Times New Roman" pitchFamily="18" charset="0"/>
              </a:rPr>
              <a:t>İlgili </a:t>
            </a:r>
            <a:r>
              <a:rPr lang="tr-TR" dirty="0">
                <a:latin typeface="Times New Roman" pitchFamily="18" charset="0"/>
                <a:cs typeface="Times New Roman" pitchFamily="18" charset="0"/>
              </a:rPr>
              <a:t>belgelerin bulunduğu adresi</a:t>
            </a:r>
            <a:r>
              <a:rPr lang="tr-TR" dirty="0" smtClean="0">
                <a:latin typeface="Times New Roman" pitchFamily="18" charset="0"/>
                <a:cs typeface="Times New Roman" pitchFamily="18" charset="0"/>
              </a:rPr>
              <a:t>;</a:t>
            </a:r>
            <a:r>
              <a:rPr lang="tr-TR" dirty="0" smtClean="0"/>
              <a:t> </a:t>
            </a:r>
            <a:endParaRPr lang="tr-TR" dirty="0" smtClean="0">
              <a:latin typeface="Times New Roman" pitchFamily="18" charset="0"/>
              <a:cs typeface="Times New Roman" pitchFamily="18" charset="0"/>
            </a:endParaRPr>
          </a:p>
          <a:p>
            <a:pPr marL="457200" lvl="1" indent="0" algn="just">
              <a:buNone/>
            </a:pPr>
            <a:r>
              <a:rPr lang="tr-TR" dirty="0" smtClean="0">
                <a:latin typeface="Times New Roman" pitchFamily="18" charset="0"/>
                <a:cs typeface="Times New Roman" pitchFamily="18" charset="0"/>
                <a:hlinkClick r:id="rId3"/>
              </a:rPr>
              <a:t>https://www.iskur.gov.tr/isveren/kisa-calisma-odenegi/basvuru-icin-gerekli-belgeler-ve-il-iletisim-adresleri/</a:t>
            </a:r>
            <a:endParaRPr lang="tr-TR" dirty="0" smtClean="0">
              <a:latin typeface="Times New Roman" pitchFamily="18" charset="0"/>
              <a:cs typeface="Times New Roman" pitchFamily="18" charset="0"/>
            </a:endParaRPr>
          </a:p>
        </p:txBody>
      </p:sp>
      <p:pic>
        <p:nvPicPr>
          <p:cNvPr id="2" name="Resim 1"/>
          <p:cNvPicPr>
            <a:picLocks noChangeAspect="1"/>
          </p:cNvPicPr>
          <p:nvPr/>
        </p:nvPicPr>
        <p:blipFill>
          <a:blip r:embed="rId4"/>
          <a:stretch>
            <a:fillRect/>
          </a:stretch>
        </p:blipFill>
        <p:spPr>
          <a:xfrm>
            <a:off x="4907177" y="64844"/>
            <a:ext cx="2377646" cy="1048603"/>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731520"/>
            <a:ext cx="10515600" cy="959168"/>
          </a:xfrm>
        </p:spPr>
        <p:txBody>
          <a:bodyPr>
            <a:normAutofit/>
          </a:bodyPr>
          <a:lstStyle/>
          <a:p>
            <a:r>
              <a:rPr lang="tr-TR" sz="2400" b="1" dirty="0" smtClean="0">
                <a:latin typeface="Times New Roman" pitchFamily="18" charset="0"/>
                <a:cs typeface="Times New Roman" pitchFamily="18" charset="0"/>
              </a:rPr>
              <a:t>Başvuruda İstenen Ek Belgeler</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buClr>
                <a:schemeClr val="accent1"/>
              </a:buClr>
              <a:buNone/>
            </a:pPr>
            <a:r>
              <a:rPr lang="tr-TR" sz="1800" dirty="0" smtClean="0">
                <a:latin typeface="Times New Roman" pitchFamily="18" charset="0"/>
                <a:cs typeface="Times New Roman" pitchFamily="18" charset="0"/>
              </a:rPr>
              <a:t>    Kısa Çalışma Ödeneği başvurusuna her işyerinin farklı belgeleri eklediği görülmektedir. Ancak aşağıdaki belgelerin eklenmesinde fayda vardır: </a:t>
            </a:r>
          </a:p>
          <a:p>
            <a:pPr>
              <a:buClr>
                <a:schemeClr val="accent1"/>
              </a:buClr>
            </a:pPr>
            <a:r>
              <a:rPr lang="tr-TR" sz="1800" dirty="0" smtClean="0">
                <a:latin typeface="Times New Roman" pitchFamily="18" charset="0"/>
                <a:cs typeface="Times New Roman" pitchFamily="18" charset="0"/>
              </a:rPr>
              <a:t>Kısa çalışma ödeneğine ilişkin alınan yönetim kurulu kararı,</a:t>
            </a:r>
          </a:p>
          <a:p>
            <a:pPr>
              <a:buClr>
                <a:schemeClr val="accent1"/>
              </a:buClr>
            </a:pPr>
            <a:r>
              <a:rPr lang="tr-TR" sz="1800" dirty="0" smtClean="0">
                <a:latin typeface="Times New Roman" pitchFamily="18" charset="0"/>
                <a:cs typeface="Times New Roman" pitchFamily="18" charset="0"/>
              </a:rPr>
              <a:t>Ödeneğe neden başvurulduğuna ilişkin işyeri antetli kağıda, işverenin yazılı beyanı (kaşe-imzalı),</a:t>
            </a:r>
          </a:p>
          <a:p>
            <a:pPr>
              <a:buClr>
                <a:schemeClr val="accent1"/>
              </a:buClr>
            </a:pPr>
            <a:r>
              <a:rPr lang="tr-TR" sz="1800" dirty="0" smtClean="0">
                <a:latin typeface="Times New Roman" pitchFamily="18" charset="0"/>
                <a:cs typeface="Times New Roman" pitchFamily="18" charset="0"/>
              </a:rPr>
              <a:t>İşyerinde çalışmanın neden durduğunu kanıtlayan belgeler (sipariş iptali, sözleşme iptali, Genelge ile Kapatılma Belgesi, stok artışı, işletme ruhsatı vs.), </a:t>
            </a:r>
          </a:p>
          <a:p>
            <a:pPr>
              <a:buClr>
                <a:schemeClr val="accent1"/>
              </a:buClr>
            </a:pPr>
            <a:r>
              <a:rPr lang="tr-TR" sz="1800" dirty="0" smtClean="0">
                <a:latin typeface="Times New Roman" pitchFamily="18" charset="0"/>
                <a:cs typeface="Times New Roman" pitchFamily="18" charset="0"/>
              </a:rPr>
              <a:t>Kısa çalışma ödeneğine ilişkin işçilere ilan edilen duyuru metni, </a:t>
            </a:r>
          </a:p>
          <a:p>
            <a:pPr>
              <a:buClr>
                <a:schemeClr val="accent1"/>
              </a:buClr>
            </a:pPr>
            <a:r>
              <a:rPr lang="tr-TR" sz="1800" dirty="0" smtClean="0">
                <a:latin typeface="Times New Roman" pitchFamily="18" charset="0"/>
                <a:cs typeface="Times New Roman" pitchFamily="18" charset="0"/>
              </a:rPr>
              <a:t>Belli bir sayıda işçilerin işe giriş kayıtları, </a:t>
            </a:r>
          </a:p>
          <a:p>
            <a:pPr>
              <a:buClr>
                <a:schemeClr val="accent1"/>
              </a:buClr>
            </a:pPr>
            <a:r>
              <a:rPr lang="tr-TR" sz="1800" dirty="0" smtClean="0">
                <a:latin typeface="Times New Roman" pitchFamily="18" charset="0"/>
                <a:cs typeface="Times New Roman" pitchFamily="18" charset="0"/>
              </a:rPr>
              <a:t>Kısa çalışma ödeneğine dahil edilmeyen ve çalışan işçilerin listesi,</a:t>
            </a:r>
          </a:p>
          <a:p>
            <a:pPr>
              <a:buClr>
                <a:schemeClr val="accent1"/>
              </a:buClr>
            </a:pPr>
            <a:r>
              <a:rPr lang="tr-TR" sz="1800" dirty="0" smtClean="0">
                <a:latin typeface="Times New Roman" pitchFamily="18" charset="0"/>
                <a:cs typeface="Times New Roman" pitchFamily="18" charset="0"/>
              </a:rPr>
              <a:t>İşin niteliğini ve yapılma şeklini anlatan bilgilendirme yazısı (örnek işçilerin çok yakın mesafede çalışıp çalışmadığı gibi),</a:t>
            </a:r>
          </a:p>
          <a:p>
            <a:pPr>
              <a:buClr>
                <a:schemeClr val="accent1"/>
              </a:buClr>
            </a:pPr>
            <a:r>
              <a:rPr lang="tr-TR" sz="1800" dirty="0" smtClean="0">
                <a:latin typeface="Times New Roman" pitchFamily="18" charset="0"/>
                <a:cs typeface="Times New Roman" pitchFamily="18" charset="0"/>
              </a:rPr>
              <a:t>Çalışmanın durduğuna dair işyeri fotoğrafları.</a:t>
            </a:r>
          </a:p>
        </p:txBody>
      </p:sp>
      <p:sp>
        <p:nvSpPr>
          <p:cNvPr id="4" name="3 Slayt Numarası Yer Tutucusu"/>
          <p:cNvSpPr>
            <a:spLocks noGrp="1"/>
          </p:cNvSpPr>
          <p:nvPr>
            <p:ph type="sldNum" sz="quarter" idx="12"/>
          </p:nvPr>
        </p:nvSpPr>
        <p:spPr/>
        <p:txBody>
          <a:bodyPr/>
          <a:lstStyle/>
          <a:p>
            <a:fld id="{D9FDD85E-3EEC-4CEC-8113-97A6C9ACC0EA}" type="slidenum">
              <a:rPr lang="tr-TR" smtClean="0"/>
              <a:pPr/>
              <a:t>17</a:t>
            </a:fld>
            <a:endParaRPr lang="tr-TR"/>
          </a:p>
        </p:txBody>
      </p:sp>
      <p:pic>
        <p:nvPicPr>
          <p:cNvPr id="5" name="Resim 4"/>
          <p:cNvPicPr>
            <a:picLocks noChangeAspect="1"/>
          </p:cNvPicPr>
          <p:nvPr/>
        </p:nvPicPr>
        <p:blipFill>
          <a:blip r:embed="rId3"/>
          <a:stretch>
            <a:fillRect/>
          </a:stretch>
        </p:blipFill>
        <p:spPr>
          <a:xfrm>
            <a:off x="4907177" y="27831"/>
            <a:ext cx="2377646" cy="1048603"/>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3907" y="3717634"/>
            <a:ext cx="8915400" cy="1959959"/>
          </a:xfrm>
        </p:spPr>
        <p:txBody>
          <a:bodyPr>
            <a:normAutofit/>
          </a:bodyPr>
          <a:lstStyle/>
          <a:p>
            <a:pPr marL="0" indent="0" algn="just">
              <a:buNone/>
            </a:pPr>
            <a:r>
              <a:rPr lang="tr-TR" sz="2000" b="1" dirty="0">
                <a:latin typeface="Times New Roman" panose="02020603050405020304" pitchFamily="18" charset="0"/>
                <a:cs typeface="Times New Roman" panose="02020603050405020304" pitchFamily="18" charset="0"/>
              </a:rPr>
              <a:t>Faydalı Bağlantılar:</a:t>
            </a:r>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tr-TR" sz="1600" u="sng" dirty="0">
                <a:latin typeface="Times New Roman" panose="02020603050405020304" pitchFamily="18" charset="0"/>
                <a:cs typeface="Times New Roman" panose="02020603050405020304" pitchFamily="18" charset="0"/>
                <a:hlinkClick r:id="rId3"/>
              </a:rPr>
              <a:t>https://www.iskur.gov.tr/isveren/kisa-calisma-odenegi</a:t>
            </a:r>
            <a:r>
              <a:rPr lang="tr-TR" sz="1600" u="sng" dirty="0" smtClean="0">
                <a:latin typeface="Times New Roman" panose="02020603050405020304" pitchFamily="18" charset="0"/>
                <a:cs typeface="Times New Roman" panose="02020603050405020304" pitchFamily="18" charset="0"/>
                <a:hlinkClick r:id="rId3"/>
              </a:rPr>
              <a:t>/</a:t>
            </a:r>
          </a:p>
          <a:p>
            <a:pPr algn="just">
              <a:buFont typeface="Wingdings" panose="05000000000000000000" pitchFamily="2" charset="2"/>
              <a:buChar char="v"/>
            </a:pPr>
            <a:r>
              <a:rPr lang="tr-TR" sz="1600" u="sng" dirty="0">
                <a:latin typeface="Times New Roman" panose="02020603050405020304" pitchFamily="18" charset="0"/>
                <a:cs typeface="Times New Roman" panose="02020603050405020304" pitchFamily="18" charset="0"/>
                <a:hlinkClick r:id="rId3"/>
              </a:rPr>
              <a:t>https://www.iskur.gov.tr/isveren/kisa-calisma-odenegi/basvuru-icin-gerekli-belgeler-ve-il-iletisim-adresleri/</a:t>
            </a:r>
          </a:p>
          <a:p>
            <a:pPr algn="just">
              <a:buFont typeface="Wingdings" panose="05000000000000000000" pitchFamily="2" charset="2"/>
              <a:buChar char="v"/>
            </a:pPr>
            <a:r>
              <a:rPr lang="tr-TR" sz="1600" u="sng" dirty="0" smtClean="0">
                <a:latin typeface="Times New Roman" panose="02020603050405020304" pitchFamily="18" charset="0"/>
                <a:cs typeface="Times New Roman" panose="02020603050405020304" pitchFamily="18" charset="0"/>
                <a:hlinkClick r:id="rId3"/>
              </a:rPr>
              <a:t>https</a:t>
            </a:r>
            <a:r>
              <a:rPr lang="tr-TR" sz="1600" u="sng" dirty="0">
                <a:latin typeface="Times New Roman" panose="02020603050405020304" pitchFamily="18" charset="0"/>
                <a:cs typeface="Times New Roman" panose="02020603050405020304" pitchFamily="18" charset="0"/>
                <a:hlinkClick r:id="rId3"/>
              </a:rPr>
              <a:t>://www.iskur.gov.tr/isveren/kisa-calisma-odenegi/sikca-sorulan-sorular/</a:t>
            </a:r>
          </a:p>
          <a:p>
            <a:endParaRPr lang="tr-TR" sz="2400" dirty="0"/>
          </a:p>
        </p:txBody>
      </p:sp>
      <p:sp>
        <p:nvSpPr>
          <p:cNvPr id="4" name="Slayt Numarası Yer Tutucusu 3"/>
          <p:cNvSpPr>
            <a:spLocks noGrp="1"/>
          </p:cNvSpPr>
          <p:nvPr>
            <p:ph type="sldNum" sz="quarter" idx="12"/>
          </p:nvPr>
        </p:nvSpPr>
        <p:spPr/>
        <p:txBody>
          <a:bodyPr/>
          <a:lstStyle/>
          <a:p>
            <a:fld id="{D9FDD85E-3EEC-4CEC-8113-97A6C9ACC0EA}" type="slidenum">
              <a:rPr lang="tr-TR" smtClean="0"/>
              <a:pPr/>
              <a:t>18</a:t>
            </a:fld>
            <a:endParaRPr lang="tr-TR"/>
          </a:p>
        </p:txBody>
      </p:sp>
      <p:sp>
        <p:nvSpPr>
          <p:cNvPr id="6" name="İçerik Yer Tutucusu 2"/>
          <p:cNvSpPr txBox="1">
            <a:spLocks/>
          </p:cNvSpPr>
          <p:nvPr/>
        </p:nvSpPr>
        <p:spPr>
          <a:xfrm>
            <a:off x="1197272" y="1795862"/>
            <a:ext cx="8915400" cy="384354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tr-TR" sz="2000" b="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Bakanlığın Duyurusu:</a:t>
            </a:r>
          </a:p>
          <a:p>
            <a:pPr algn="just"/>
            <a:r>
              <a:rPr lang="tr-TR" dirty="0" smtClean="0">
                <a:latin typeface="Times New Roman" panose="02020603050405020304" pitchFamily="18" charset="0"/>
                <a:cs typeface="Times New Roman" panose="02020603050405020304" pitchFamily="18" charset="0"/>
              </a:rPr>
              <a:t>Aile</a:t>
            </a:r>
            <a:r>
              <a:rPr lang="tr-TR" dirty="0">
                <a:latin typeface="Times New Roman" panose="02020603050405020304" pitchFamily="18" charset="0"/>
                <a:cs typeface="Times New Roman" panose="02020603050405020304" pitchFamily="18" charset="0"/>
              </a:rPr>
              <a:t>, Çalışma ve Sosyal Hizmetler Bakanlığı, 22 Mart 2020 tarihinde yaptığı duyuruda işverenin </a:t>
            </a:r>
            <a:r>
              <a:rPr lang="tr-TR" i="1" u="sng" dirty="0">
                <a:latin typeface="Times New Roman" panose="02020603050405020304" pitchFamily="18" charset="0"/>
                <a:cs typeface="Times New Roman" panose="02020603050405020304" pitchFamily="18" charset="0"/>
                <a:hlinkClick r:id="rId4" tooltip="Kısa Çalışma Talep Formu.doc"/>
              </a:rPr>
              <a:t>Kısa Çalışma Talep Formunu</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a:t>
            </a:r>
            <a:r>
              <a:rPr lang="tr-TR" i="1" u="sng" dirty="0">
                <a:latin typeface="Times New Roman" panose="02020603050405020304" pitchFamily="18" charset="0"/>
                <a:cs typeface="Times New Roman" panose="02020603050405020304" pitchFamily="18" charset="0"/>
                <a:hlinkClick r:id="rId5" tooltip="KÇÖ Başvuru Listesi.xlsx"/>
              </a:rPr>
              <a:t>kısa çalışma yaptırılacak işçilere ilişkin bilgileri içeren listeyi</a:t>
            </a:r>
            <a:r>
              <a:rPr lang="tr-TR" dirty="0">
                <a:latin typeface="Times New Roman" panose="02020603050405020304" pitchFamily="18" charset="0"/>
                <a:cs typeface="Times New Roman" panose="02020603050405020304" pitchFamily="18" charset="0"/>
              </a:rPr>
              <a:t> doldurup</a:t>
            </a:r>
            <a:r>
              <a:rPr lang="tr-TR" i="1"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23 Mart 2020 tarihi itibariyle elektronik </a:t>
            </a:r>
            <a:r>
              <a:rPr lang="tr-TR" dirty="0">
                <a:latin typeface="Times New Roman" panose="02020603050405020304" pitchFamily="18" charset="0"/>
                <a:cs typeface="Times New Roman" panose="02020603050405020304" pitchFamily="18" charset="0"/>
              </a:rPr>
              <a:t>ortamda İŞKUR’a ileterek kısa çalışma başvurusunda bulunabileceğini </a:t>
            </a:r>
            <a:r>
              <a:rPr lang="tr-TR" dirty="0" smtClean="0">
                <a:latin typeface="Times New Roman" panose="02020603050405020304" pitchFamily="18" charset="0"/>
                <a:cs typeface="Times New Roman" panose="02020603050405020304" pitchFamily="18" charset="0"/>
              </a:rPr>
              <a:t>belirtmiştir.</a:t>
            </a:r>
            <a:endParaRPr lang="tr-TR" dirty="0">
              <a:latin typeface="Times New Roman" panose="02020603050405020304" pitchFamily="18" charset="0"/>
              <a:cs typeface="Times New Roman" panose="02020603050405020304" pitchFamily="18" charset="0"/>
            </a:endParaRPr>
          </a:p>
          <a:p>
            <a:endParaRPr lang="tr-TR" dirty="0"/>
          </a:p>
          <a:p>
            <a:endParaRPr lang="tr-TR" sz="1400" dirty="0"/>
          </a:p>
        </p:txBody>
      </p:sp>
      <p:pic>
        <p:nvPicPr>
          <p:cNvPr id="2" name="Resim 1"/>
          <p:cNvPicPr>
            <a:picLocks noChangeAspect="1"/>
          </p:cNvPicPr>
          <p:nvPr/>
        </p:nvPicPr>
        <p:blipFill>
          <a:blip r:embed="rId6"/>
          <a:stretch>
            <a:fillRect/>
          </a:stretch>
        </p:blipFill>
        <p:spPr>
          <a:xfrm>
            <a:off x="4907177" y="0"/>
            <a:ext cx="2377646" cy="1048603"/>
          </a:xfrm>
          <a:prstGeom prst="rect">
            <a:avLst/>
          </a:prstGeom>
        </p:spPr>
      </p:pic>
    </p:spTree>
    <p:extLst>
      <p:ext uri="{BB962C8B-B14F-4D97-AF65-F5344CB8AC3E}">
        <p14:creationId xmlns:p14="http://schemas.microsoft.com/office/powerpoint/2010/main" val="3322367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00739" y="1046879"/>
            <a:ext cx="8911687" cy="1280890"/>
          </a:xfrm>
        </p:spPr>
        <p:txBody>
          <a:bodyPr>
            <a:normAutofit/>
          </a:bodyPr>
          <a:lstStyle/>
          <a:p>
            <a:r>
              <a:rPr lang="tr-TR" sz="2400" b="1" dirty="0" smtClean="0">
                <a:latin typeface="Times New Roman" panose="02020603050405020304" pitchFamily="18" charset="0"/>
                <a:cs typeface="Times New Roman" panose="02020603050405020304" pitchFamily="18" charset="0"/>
              </a:rPr>
              <a:t>Kısa Çalışma Uygulaması Nedir?</a:t>
            </a:r>
            <a:endParaRPr lang="tr-TR" sz="2400" b="1"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9FDD85E-3EEC-4CEC-8113-97A6C9ACC0EA}" type="slidenum">
              <a:rPr lang="tr-TR" smtClean="0"/>
              <a:pPr/>
              <a:t>2</a:t>
            </a:fld>
            <a:endParaRPr lang="tr-TR"/>
          </a:p>
        </p:txBody>
      </p:sp>
      <p:sp>
        <p:nvSpPr>
          <p:cNvPr id="9" name="İçerik Yer Tutucusu 2"/>
          <p:cNvSpPr txBox="1">
            <a:spLocks/>
          </p:cNvSpPr>
          <p:nvPr/>
        </p:nvSpPr>
        <p:spPr>
          <a:xfrm>
            <a:off x="1297026" y="2207059"/>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tr-TR" dirty="0">
              <a:latin typeface="Times New Roman" panose="02020603050405020304" pitchFamily="18" charset="0"/>
              <a:cs typeface="Times New Roman" panose="02020603050405020304" pitchFamily="18" charset="0"/>
            </a:endParaRPr>
          </a:p>
        </p:txBody>
      </p:sp>
      <p:sp>
        <p:nvSpPr>
          <p:cNvPr id="10" name="İçerik Yer Tutucusu 2"/>
          <p:cNvSpPr txBox="1">
            <a:spLocks/>
          </p:cNvSpPr>
          <p:nvPr/>
        </p:nvSpPr>
        <p:spPr>
          <a:xfrm>
            <a:off x="1297026" y="2502131"/>
            <a:ext cx="8915400" cy="2975956"/>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a:solidFill>
                  <a:schemeClr val="tx1"/>
                </a:solidFill>
                <a:latin typeface="Times New Roman" panose="02020603050405020304" pitchFamily="18" charset="0"/>
                <a:cs typeface="Times New Roman" panose="02020603050405020304" pitchFamily="18" charset="0"/>
              </a:rPr>
              <a:t>Genel ekonomik, sektörel, bölgesel krizler veya zorlayıcı sebeplerle bir işyerinde haftalık çalışma sürelerinin geçici olarak en az 1/3 oranında azaltılması veya süreklilik koşulu aranmaksızın işyerinde faaliyetin tamamen veya kısmen en az 4 hafta süreyle durdurulması hallerinde, işyerinde 3 ayı aşmamak üzere sigortalılara çalışamadıkları </a:t>
            </a:r>
            <a:r>
              <a:rPr lang="tr-TR" dirty="0" smtClean="0">
                <a:solidFill>
                  <a:schemeClr val="tx1"/>
                </a:solidFill>
                <a:latin typeface="Times New Roman" panose="02020603050405020304" pitchFamily="18" charset="0"/>
                <a:cs typeface="Times New Roman" panose="02020603050405020304" pitchFamily="18" charset="0"/>
              </a:rPr>
              <a:t>süre </a:t>
            </a:r>
            <a:r>
              <a:rPr lang="tr-TR" dirty="0">
                <a:solidFill>
                  <a:schemeClr val="tx1"/>
                </a:solidFill>
                <a:latin typeface="Times New Roman" panose="02020603050405020304" pitchFamily="18" charset="0"/>
                <a:cs typeface="Times New Roman" panose="02020603050405020304" pitchFamily="18" charset="0"/>
              </a:rPr>
              <a:t>için gelir desteği sağlayan bir uygulamadır. Bu 3 aylık süre süre Cumhurbaşkanı kararıyla 6 aya kadar uzatılabilir (Nitekim 18 Mart tarihinde bu süre 6 aya çıkarılmıştır</a:t>
            </a:r>
            <a:r>
              <a:rPr lang="tr-TR" dirty="0" smtClean="0">
                <a:solidFill>
                  <a:schemeClr val="tx1"/>
                </a:solidFill>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endParaRPr lang="tr-TR" dirty="0">
              <a:solidFill>
                <a:schemeClr val="tx1"/>
              </a:solidFill>
              <a:latin typeface="Times New Roman" panose="02020603050405020304" pitchFamily="18" charset="0"/>
              <a:cs typeface="Times New Roman" panose="02020603050405020304" pitchFamily="18" charset="0"/>
            </a:endParaRPr>
          </a:p>
          <a:p>
            <a:pPr algn="just"/>
            <a:r>
              <a:rPr lang="tr-TR" dirty="0">
                <a:solidFill>
                  <a:schemeClr val="tx1"/>
                </a:solidFill>
                <a:latin typeface="Times New Roman" panose="02020603050405020304" pitchFamily="18" charset="0"/>
                <a:cs typeface="Times New Roman" panose="02020603050405020304" pitchFamily="18" charset="0"/>
              </a:rPr>
              <a:t>Buna göre. faaliyetin tamamen durması ve çalışanların işe ara vermek zorunda kalması, veya</a:t>
            </a:r>
          </a:p>
          <a:p>
            <a:pPr algn="just"/>
            <a:r>
              <a:rPr lang="tr-TR" dirty="0" smtClean="0">
                <a:solidFill>
                  <a:schemeClr val="tx1"/>
                </a:solidFill>
                <a:latin typeface="Times New Roman" panose="02020603050405020304" pitchFamily="18" charset="0"/>
                <a:cs typeface="Times New Roman" panose="02020603050405020304" pitchFamily="18" charset="0"/>
              </a:rPr>
              <a:t>Faaliyetin </a:t>
            </a:r>
            <a:r>
              <a:rPr lang="tr-TR" dirty="0">
                <a:solidFill>
                  <a:schemeClr val="tx1"/>
                </a:solidFill>
                <a:latin typeface="Times New Roman" panose="02020603050405020304" pitchFamily="18" charset="0"/>
                <a:cs typeface="Times New Roman" panose="02020603050405020304" pitchFamily="18" charset="0"/>
              </a:rPr>
              <a:t>(cironun değil) azalması sonucu </a:t>
            </a:r>
            <a:r>
              <a:rPr lang="tr-TR" dirty="0" smtClean="0">
                <a:solidFill>
                  <a:schemeClr val="tx1"/>
                </a:solidFill>
                <a:latin typeface="Times New Roman" panose="02020603050405020304" pitchFamily="18" charset="0"/>
                <a:cs typeface="Times New Roman" panose="02020603050405020304" pitchFamily="18" charset="0"/>
              </a:rPr>
              <a:t>çalışanların </a:t>
            </a:r>
            <a:r>
              <a:rPr lang="tr-TR" dirty="0">
                <a:solidFill>
                  <a:schemeClr val="tx1"/>
                </a:solidFill>
                <a:latin typeface="Times New Roman" panose="02020603050405020304" pitchFamily="18" charset="0"/>
                <a:cs typeface="Times New Roman" panose="02020603050405020304" pitchFamily="18" charset="0"/>
              </a:rPr>
              <a:t>en az 1/3 oranında daha az çalışması (örneğin işçilerin haftalık 45 saat yerine 30 saat işe gelmesi veya 2 vardiyadan birinin kapanması ya da 15 kişinin çalıştığı bir işyerinde 5 kişilik Ar-Ge bölümünün tatil edilmesi) </a:t>
            </a:r>
            <a:r>
              <a:rPr lang="tr-TR" dirty="0" smtClean="0">
                <a:solidFill>
                  <a:schemeClr val="tx1"/>
                </a:solidFill>
                <a:latin typeface="Times New Roman" panose="02020603050405020304" pitchFamily="18" charset="0"/>
                <a:cs typeface="Times New Roman" panose="02020603050405020304" pitchFamily="18" charset="0"/>
              </a:rPr>
              <a:t>gerekir.</a:t>
            </a:r>
            <a:endParaRPr lang="tr-TR" dirty="0">
              <a:solidFill>
                <a:schemeClr val="tx1"/>
              </a:solidFill>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solidFill>
                <a:schemeClr val="tx1"/>
              </a:solidFill>
              <a:latin typeface="Times New Roman" panose="02020603050405020304" pitchFamily="18" charset="0"/>
              <a:cs typeface="Times New Roman" panose="02020603050405020304" pitchFamily="18" charset="0"/>
            </a:endParaRPr>
          </a:p>
        </p:txBody>
      </p:sp>
      <p:pic>
        <p:nvPicPr>
          <p:cNvPr id="3" name="Resim 2"/>
          <p:cNvPicPr>
            <a:picLocks noChangeAspect="1"/>
          </p:cNvPicPr>
          <p:nvPr/>
        </p:nvPicPr>
        <p:blipFill>
          <a:blip r:embed="rId3"/>
          <a:stretch>
            <a:fillRect/>
          </a:stretch>
        </p:blipFill>
        <p:spPr>
          <a:xfrm>
            <a:off x="4907177" y="54065"/>
            <a:ext cx="2377646" cy="1048603"/>
          </a:xfrm>
          <a:prstGeom prst="rect">
            <a:avLst/>
          </a:prstGeom>
        </p:spPr>
      </p:pic>
    </p:spTree>
    <p:extLst>
      <p:ext uri="{BB962C8B-B14F-4D97-AF65-F5344CB8AC3E}">
        <p14:creationId xmlns:p14="http://schemas.microsoft.com/office/powerpoint/2010/main" val="2893950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2345" y="963664"/>
            <a:ext cx="8911687" cy="1280890"/>
          </a:xfrm>
        </p:spPr>
        <p:txBody>
          <a:bodyPr>
            <a:normAutofit/>
          </a:bodyPr>
          <a:lstStyle/>
          <a:p>
            <a:r>
              <a:rPr lang="tr-TR" sz="2400" b="1" dirty="0" smtClean="0">
                <a:latin typeface="Times New Roman" panose="02020603050405020304" pitchFamily="18" charset="0"/>
                <a:cs typeface="Times New Roman" panose="02020603050405020304" pitchFamily="18" charset="0"/>
              </a:rPr>
              <a:t>Kısa Çalışma Uygulamasına Yol Açan Durumlar</a:t>
            </a:r>
            <a:endParaRPr lang="tr-TR" sz="2400" b="1"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9FDD85E-3EEC-4CEC-8113-97A6C9ACC0EA}" type="slidenum">
              <a:rPr lang="tr-TR" smtClean="0"/>
              <a:pPr/>
              <a:t>3</a:t>
            </a:fld>
            <a:endParaRPr lang="tr-TR"/>
          </a:p>
        </p:txBody>
      </p:sp>
      <p:sp>
        <p:nvSpPr>
          <p:cNvPr id="6" name="İçerik Yer Tutucusu 2"/>
          <p:cNvSpPr txBox="1">
            <a:spLocks/>
          </p:cNvSpPr>
          <p:nvPr/>
        </p:nvSpPr>
        <p:spPr>
          <a:xfrm>
            <a:off x="1012345" y="2141287"/>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lvl="0" algn="just"/>
            <a:r>
              <a:rPr lang="tr-TR" b="1" dirty="0">
                <a:latin typeface="Times New Roman" panose="02020603050405020304" pitchFamily="18" charset="0"/>
                <a:cs typeface="Times New Roman" panose="02020603050405020304" pitchFamily="18" charset="0"/>
              </a:rPr>
              <a:t>Genel ekonomik kriz: </a:t>
            </a:r>
            <a:r>
              <a:rPr lang="tr-TR" dirty="0">
                <a:latin typeface="Times New Roman" panose="02020603050405020304" pitchFamily="18" charset="0"/>
                <a:cs typeface="Times New Roman" panose="02020603050405020304" pitchFamily="18" charset="0"/>
              </a:rPr>
              <a:t>Ulusal veya uluslararası düzeyde kaydedilen gelişmelerin ülke ekonomisini (dolayısıyla işyerini) ciddi anlamda </a:t>
            </a:r>
            <a:r>
              <a:rPr lang="tr-TR" dirty="0" smtClean="0">
                <a:latin typeface="Times New Roman" panose="02020603050405020304" pitchFamily="18" charset="0"/>
                <a:cs typeface="Times New Roman" panose="02020603050405020304" pitchFamily="18" charset="0"/>
              </a:rPr>
              <a:t>etkileyip sarsması,</a:t>
            </a:r>
            <a:endParaRPr lang="tr-TR" dirty="0">
              <a:latin typeface="Times New Roman" panose="02020603050405020304" pitchFamily="18" charset="0"/>
              <a:cs typeface="Times New Roman" panose="02020603050405020304" pitchFamily="18" charset="0"/>
            </a:endParaRPr>
          </a:p>
          <a:p>
            <a:pPr lvl="0" algn="just"/>
            <a:r>
              <a:rPr lang="tr-TR" b="1" dirty="0">
                <a:latin typeface="Times New Roman" panose="02020603050405020304" pitchFamily="18" charset="0"/>
                <a:cs typeface="Times New Roman" panose="02020603050405020304" pitchFamily="18" charset="0"/>
              </a:rPr>
              <a:t>Bölgesel kriz: </a:t>
            </a:r>
            <a:r>
              <a:rPr lang="tr-TR" dirty="0">
                <a:latin typeface="Times New Roman" panose="02020603050405020304" pitchFamily="18" charset="0"/>
                <a:cs typeface="Times New Roman" panose="02020603050405020304" pitchFamily="18" charset="0"/>
              </a:rPr>
              <a:t>Ulusal veya uluslararası gelişmelerden dolayı bir ilde veya bölgede faaliyette bulunan işyerlerinin ekonomik olarak ciddi şekilde etkilenip sarsılması,</a:t>
            </a:r>
          </a:p>
          <a:p>
            <a:pPr lvl="0" algn="just"/>
            <a:r>
              <a:rPr lang="tr-TR" b="1" dirty="0">
                <a:latin typeface="Times New Roman" panose="02020603050405020304" pitchFamily="18" charset="0"/>
                <a:cs typeface="Times New Roman" panose="02020603050405020304" pitchFamily="18" charset="0"/>
              </a:rPr>
              <a:t>Sektörel kriz: </a:t>
            </a:r>
            <a:r>
              <a:rPr lang="tr-TR" dirty="0">
                <a:latin typeface="Times New Roman" panose="02020603050405020304" pitchFamily="18" charset="0"/>
                <a:cs typeface="Times New Roman" panose="02020603050405020304" pitchFamily="18" charset="0"/>
              </a:rPr>
              <a:t>Ulusal veya uluslararası ekonomideki gelişmelerden doğrudan etkilenen sektörler ve bunlarla bağlantılı diğer sektörlerdeki işyerlerinin ciddi </a:t>
            </a:r>
            <a:r>
              <a:rPr lang="tr-TR" dirty="0" smtClean="0">
                <a:latin typeface="Times New Roman" panose="02020603050405020304" pitchFamily="18" charset="0"/>
                <a:cs typeface="Times New Roman" panose="02020603050405020304" pitchFamily="18" charset="0"/>
              </a:rPr>
              <a:t>anlamda sarsılması,</a:t>
            </a:r>
            <a:endParaRPr lang="tr-TR" dirty="0">
              <a:latin typeface="Times New Roman" panose="02020603050405020304" pitchFamily="18" charset="0"/>
              <a:cs typeface="Times New Roman" panose="02020603050405020304" pitchFamily="18" charset="0"/>
            </a:endParaRPr>
          </a:p>
          <a:p>
            <a:pPr lvl="0" algn="just"/>
            <a:r>
              <a:rPr lang="tr-TR" b="1" dirty="0">
                <a:latin typeface="Times New Roman" panose="02020603050405020304" pitchFamily="18" charset="0"/>
                <a:cs typeface="Times New Roman" panose="02020603050405020304" pitchFamily="18" charset="0"/>
              </a:rPr>
              <a:t>Zorlayıcı sebepler: </a:t>
            </a:r>
            <a:r>
              <a:rPr lang="tr-TR" dirty="0">
                <a:latin typeface="Times New Roman" panose="02020603050405020304" pitchFamily="18" charset="0"/>
                <a:cs typeface="Times New Roman" panose="02020603050405020304" pitchFamily="18" charset="0"/>
              </a:rPr>
              <a:t>İşverenin kendi sevk ve idaresinden kaynaklanmayan, önceden kestirilemeyen, bertaraf edilmesi imkânı bulunmayan, çalışma süresinin geçici olarak azaltılması veya faaliyetin tamamen veya kısmen durdurulmasıyla sonuçlanan dışsal etkilerden kaynaklanan dönemsel durumlar ya da deprem, yangın, su baskını, heyelan, salgın hastalık, seferberlik gibi durumlardır.</a:t>
            </a:r>
          </a:p>
          <a:p>
            <a:endParaRPr lang="tr-TR" dirty="0"/>
          </a:p>
        </p:txBody>
      </p:sp>
      <p:pic>
        <p:nvPicPr>
          <p:cNvPr id="3" name="Resim 2"/>
          <p:cNvPicPr>
            <a:picLocks noChangeAspect="1"/>
          </p:cNvPicPr>
          <p:nvPr/>
        </p:nvPicPr>
        <p:blipFill>
          <a:blip r:embed="rId3"/>
          <a:stretch>
            <a:fillRect/>
          </a:stretch>
        </p:blipFill>
        <p:spPr>
          <a:xfrm>
            <a:off x="4907177" y="148051"/>
            <a:ext cx="2377646" cy="1048603"/>
          </a:xfrm>
          <a:prstGeom prst="rect">
            <a:avLst/>
          </a:prstGeom>
        </p:spPr>
      </p:pic>
    </p:spTree>
    <p:extLst>
      <p:ext uri="{BB962C8B-B14F-4D97-AF65-F5344CB8AC3E}">
        <p14:creationId xmlns:p14="http://schemas.microsoft.com/office/powerpoint/2010/main" val="2394679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37014" y="1109897"/>
            <a:ext cx="8911687" cy="1280890"/>
          </a:xfrm>
        </p:spPr>
        <p:txBody>
          <a:bodyPr>
            <a:normAutofit/>
          </a:bodyPr>
          <a:lstStyle/>
          <a:p>
            <a:r>
              <a:rPr lang="tr-TR" sz="2400" b="1" dirty="0" smtClean="0">
                <a:latin typeface="Times New Roman" panose="02020603050405020304" pitchFamily="18" charset="0"/>
                <a:cs typeface="Times New Roman" panose="02020603050405020304" pitchFamily="18" charset="0"/>
              </a:rPr>
              <a:t>Kısa Çalışma Kapsamında;</a:t>
            </a: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9FDD85E-3EEC-4CEC-8113-97A6C9ACC0EA}" type="slidenum">
              <a:rPr lang="tr-TR" smtClean="0"/>
              <a:pPr/>
              <a:t>4</a:t>
            </a:fld>
            <a:endParaRPr lang="tr-TR"/>
          </a:p>
        </p:txBody>
      </p:sp>
      <p:sp>
        <p:nvSpPr>
          <p:cNvPr id="6" name="Unvan 1"/>
          <p:cNvSpPr txBox="1">
            <a:spLocks/>
          </p:cNvSpPr>
          <p:nvPr/>
        </p:nvSpPr>
        <p:spPr>
          <a:xfrm>
            <a:off x="1070512" y="2960478"/>
            <a:ext cx="8911687" cy="128089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500" b="1" dirty="0" smtClean="0">
                <a:latin typeface="Times New Roman" panose="02020603050405020304" pitchFamily="18" charset="0"/>
                <a:cs typeface="Times New Roman" panose="02020603050405020304" pitchFamily="18" charset="0"/>
              </a:rPr>
              <a:t>Bir işyerinde kısa çalışma uygulanabilmesi için</a:t>
            </a:r>
            <a:r>
              <a:rPr lang="tr-TR" sz="2400" b="1" dirty="0" smtClean="0">
                <a:latin typeface="Times New Roman" panose="02020603050405020304" pitchFamily="18" charset="0"/>
                <a:cs typeface="Times New Roman" panose="02020603050405020304" pitchFamily="18" charset="0"/>
              </a:rPr>
              <a:t>;</a:t>
            </a:r>
            <a:br>
              <a:rPr lang="tr-TR" sz="2400" b="1" dirty="0" smtClean="0">
                <a:latin typeface="Times New Roman" panose="02020603050405020304" pitchFamily="18" charset="0"/>
                <a:cs typeface="Times New Roman" panose="02020603050405020304" pitchFamily="18" charset="0"/>
              </a:rPr>
            </a:br>
            <a:endParaRPr lang="tr-TR" sz="2400" b="1" dirty="0">
              <a:latin typeface="Times New Roman" panose="02020603050405020304" pitchFamily="18" charset="0"/>
              <a:cs typeface="Times New Roman" panose="02020603050405020304" pitchFamily="18" charset="0"/>
            </a:endParaRPr>
          </a:p>
        </p:txBody>
      </p:sp>
      <p:sp>
        <p:nvSpPr>
          <p:cNvPr id="7" name="İçerik Yer Tutucusu 2"/>
          <p:cNvSpPr txBox="1">
            <a:spLocks/>
          </p:cNvSpPr>
          <p:nvPr/>
        </p:nvSpPr>
        <p:spPr>
          <a:xfrm>
            <a:off x="1070512" y="3692656"/>
            <a:ext cx="8915400" cy="2236806"/>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smtClean="0">
                <a:latin typeface="Times New Roman" panose="02020603050405020304" pitchFamily="18" charset="0"/>
                <a:cs typeface="Times New Roman" panose="02020603050405020304" pitchFamily="18" charset="0"/>
              </a:rPr>
              <a:t>Genel ekonomik, sektörel, bölgesel krizler veya zorlayıcı sebeplerle işyerindeki çalışma süresinin önemli ölçüde azaldığı veya durduğuna dair işverenin İŞKUR’a başvuruda bulunması,</a:t>
            </a:r>
            <a:endParaRPr lang="tr-TR" dirty="0" smtClean="0">
              <a:solidFill>
                <a:srgbClr val="FF0000"/>
              </a:solidFill>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İşyerinin bu durum(</a:t>
            </a:r>
            <a:r>
              <a:rPr lang="tr-TR" dirty="0" err="1" smtClean="0">
                <a:latin typeface="Times New Roman" panose="02020603050405020304" pitchFamily="18" charset="0"/>
                <a:cs typeface="Times New Roman" panose="02020603050405020304" pitchFamily="18" charset="0"/>
              </a:rPr>
              <a:t>lar</a:t>
            </a:r>
            <a:r>
              <a:rPr lang="tr-TR" dirty="0" smtClean="0">
                <a:latin typeface="Times New Roman" panose="02020603050405020304" pitchFamily="18" charset="0"/>
                <a:cs typeface="Times New Roman" panose="02020603050405020304" pitchFamily="18" charset="0"/>
              </a:rPr>
              <a:t>)dan etkilendiğinin iş müfettişlerince yapılacak “uygunluk tespiti” ile teyit edilmesi gerekir.</a:t>
            </a:r>
          </a:p>
          <a:p>
            <a:pPr algn="just"/>
            <a:r>
              <a:rPr lang="tr-TR" dirty="0" smtClean="0">
                <a:latin typeface="Times New Roman" panose="02020603050405020304" pitchFamily="18" charset="0"/>
                <a:cs typeface="Times New Roman" panose="02020603050405020304" pitchFamily="18" charset="0"/>
              </a:rPr>
              <a:t>İş Müfettişleri normalde iş mahallinde inceleme yaparken, </a:t>
            </a:r>
            <a:r>
              <a:rPr lang="tr-TR" dirty="0" err="1" smtClean="0">
                <a:latin typeface="Times New Roman" panose="02020603050405020304" pitchFamily="18" charset="0"/>
                <a:cs typeface="Times New Roman" panose="02020603050405020304" pitchFamily="18" charset="0"/>
              </a:rPr>
              <a:t>Coronavirüs</a:t>
            </a:r>
            <a:r>
              <a:rPr lang="tr-TR" dirty="0" smtClean="0">
                <a:latin typeface="Times New Roman" panose="02020603050405020304" pitchFamily="18" charset="0"/>
                <a:cs typeface="Times New Roman" panose="02020603050405020304" pitchFamily="18" charset="0"/>
              </a:rPr>
              <a:t> nedeniyle bu defa uygunluk tespiti dosya üzerinden yapılacak, ihtiyaç duyulursa işyerine gidilecektir.</a:t>
            </a:r>
          </a:p>
          <a:p>
            <a:endParaRPr lang="tr-TR" dirty="0"/>
          </a:p>
        </p:txBody>
      </p:sp>
      <p:sp>
        <p:nvSpPr>
          <p:cNvPr id="8" name="İçerik Yer Tutucusu 2"/>
          <p:cNvSpPr txBox="1">
            <a:spLocks/>
          </p:cNvSpPr>
          <p:nvPr/>
        </p:nvSpPr>
        <p:spPr>
          <a:xfrm>
            <a:off x="1060370" y="1973660"/>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lvl="0" algn="just"/>
            <a:r>
              <a:rPr lang="tr-TR" dirty="0">
                <a:latin typeface="Times New Roman" panose="02020603050405020304" pitchFamily="18" charset="0"/>
                <a:cs typeface="Times New Roman" panose="02020603050405020304" pitchFamily="18" charset="0"/>
              </a:rPr>
              <a:t>İşçilere </a:t>
            </a:r>
            <a:r>
              <a:rPr lang="tr-TR" dirty="0" smtClean="0">
                <a:latin typeface="Times New Roman" panose="02020603050405020304" pitchFamily="18" charset="0"/>
                <a:cs typeface="Times New Roman" panose="02020603050405020304" pitchFamily="18" charset="0"/>
              </a:rPr>
              <a:t>‘kısa </a:t>
            </a:r>
            <a:r>
              <a:rPr lang="tr-TR" dirty="0">
                <a:latin typeface="Times New Roman" panose="02020603050405020304" pitchFamily="18" charset="0"/>
                <a:cs typeface="Times New Roman" panose="02020603050405020304" pitchFamily="18" charset="0"/>
              </a:rPr>
              <a:t>çalışma </a:t>
            </a:r>
            <a:r>
              <a:rPr lang="tr-TR" dirty="0" smtClean="0">
                <a:latin typeface="Times New Roman" panose="02020603050405020304" pitchFamily="18" charset="0"/>
                <a:cs typeface="Times New Roman" panose="02020603050405020304" pitchFamily="18" charset="0"/>
              </a:rPr>
              <a:t>ödeneği’ ödenir,</a:t>
            </a:r>
            <a:endParaRPr lang="tr-TR" dirty="0">
              <a:latin typeface="Times New Roman" panose="02020603050405020304" pitchFamily="18" charset="0"/>
              <a:cs typeface="Times New Roman" panose="02020603050405020304" pitchFamily="18" charset="0"/>
            </a:endParaRPr>
          </a:p>
          <a:p>
            <a:pPr lvl="0" algn="just"/>
            <a:r>
              <a:rPr lang="tr-TR" dirty="0">
                <a:latin typeface="Times New Roman" panose="02020603050405020304" pitchFamily="18" charset="0"/>
                <a:cs typeface="Times New Roman" panose="02020603050405020304" pitchFamily="18" charset="0"/>
              </a:rPr>
              <a:t>İşçilerin Genel Sağlık Sigortası </a:t>
            </a:r>
            <a:r>
              <a:rPr lang="tr-TR" dirty="0" smtClean="0">
                <a:latin typeface="Times New Roman" panose="02020603050405020304" pitchFamily="18" charset="0"/>
                <a:cs typeface="Times New Roman" panose="02020603050405020304" pitchFamily="18" charset="0"/>
              </a:rPr>
              <a:t>primleri ödenir.</a:t>
            </a:r>
            <a:endParaRPr lang="tr-TR" dirty="0">
              <a:latin typeface="Times New Roman" panose="02020603050405020304" pitchFamily="18" charset="0"/>
              <a:cs typeface="Times New Roman" panose="02020603050405020304" pitchFamily="18" charset="0"/>
            </a:endParaRPr>
          </a:p>
          <a:p>
            <a:endParaRPr lang="tr-TR" dirty="0"/>
          </a:p>
        </p:txBody>
      </p:sp>
      <p:pic>
        <p:nvPicPr>
          <p:cNvPr id="3" name="Resim 2"/>
          <p:cNvPicPr>
            <a:picLocks noChangeAspect="1"/>
          </p:cNvPicPr>
          <p:nvPr/>
        </p:nvPicPr>
        <p:blipFill>
          <a:blip r:embed="rId3"/>
          <a:stretch>
            <a:fillRect/>
          </a:stretch>
        </p:blipFill>
        <p:spPr>
          <a:xfrm>
            <a:off x="4907177" y="147489"/>
            <a:ext cx="2377646" cy="1048603"/>
          </a:xfrm>
          <a:prstGeom prst="rect">
            <a:avLst/>
          </a:prstGeom>
        </p:spPr>
      </p:pic>
    </p:spTree>
    <p:extLst>
      <p:ext uri="{BB962C8B-B14F-4D97-AF65-F5344CB8AC3E}">
        <p14:creationId xmlns:p14="http://schemas.microsoft.com/office/powerpoint/2010/main" val="2595464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62893" y="731324"/>
            <a:ext cx="8911687" cy="969787"/>
          </a:xfrm>
        </p:spPr>
        <p:txBody>
          <a:bodyPr>
            <a:normAutofit/>
          </a:bodyPr>
          <a:lstStyle/>
          <a:p>
            <a:r>
              <a:rPr lang="tr-TR" sz="2400" b="1" dirty="0" smtClean="0">
                <a:latin typeface="Times New Roman" panose="02020603050405020304" pitchFamily="18" charset="0"/>
                <a:cs typeface="Times New Roman" panose="02020603050405020304" pitchFamily="18" charset="0"/>
              </a:rPr>
              <a:t>İşçinin Kısa Çalışma Ödeneğinden Yararlanabilmesi için;</a:t>
            </a: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D9FDD85E-3EEC-4CEC-8113-97A6C9ACC0EA}" type="slidenum">
              <a:rPr lang="tr-TR" smtClean="0"/>
              <a:pPr/>
              <a:t>5</a:t>
            </a:fld>
            <a:endParaRPr lang="tr-TR"/>
          </a:p>
        </p:txBody>
      </p:sp>
      <p:sp>
        <p:nvSpPr>
          <p:cNvPr id="6" name="İçerik Yer Tutucusu 2"/>
          <p:cNvSpPr txBox="1">
            <a:spLocks/>
          </p:cNvSpPr>
          <p:nvPr/>
        </p:nvSpPr>
        <p:spPr>
          <a:xfrm>
            <a:off x="1078826" y="1506978"/>
            <a:ext cx="8915400" cy="4820195"/>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sz="2900" dirty="0" smtClean="0">
                <a:latin typeface="Times New Roman" pitchFamily="18" charset="0"/>
                <a:cs typeface="Times New Roman" pitchFamily="18" charset="0"/>
              </a:rPr>
              <a:t>Başvuru sahiplerinin </a:t>
            </a:r>
            <a:r>
              <a:rPr lang="tr-TR" sz="2900" dirty="0" err="1" smtClean="0">
                <a:latin typeface="Times New Roman" pitchFamily="18" charset="0"/>
                <a:cs typeface="Times New Roman" pitchFamily="18" charset="0"/>
              </a:rPr>
              <a:t>İŞKUR’a</a:t>
            </a:r>
            <a:r>
              <a:rPr lang="tr-TR" sz="2900" dirty="0" smtClean="0">
                <a:latin typeface="Times New Roman" pitchFamily="18" charset="0"/>
                <a:cs typeface="Times New Roman" pitchFamily="18" charset="0"/>
              </a:rPr>
              <a:t> kayıtlı olması zorunludur.</a:t>
            </a:r>
          </a:p>
          <a:p>
            <a:pPr algn="just"/>
            <a:r>
              <a:rPr lang="tr-TR" sz="2900" dirty="0" smtClean="0">
                <a:latin typeface="Times New Roman" pitchFamily="18" charset="0"/>
                <a:cs typeface="Times New Roman" pitchFamily="18" charset="0"/>
              </a:rPr>
              <a:t>İşçinin kısa çalışmanın başladığı tarihte, çalışma süreleri ve işsizlik sigortası primi ödeme gün sayısı bakımından işsizlik ödeneğine hak kazanmış olması gerekir. Normal zamanda, kısa çalışmanın başladığı tarihten önceki son 120 gün hizmet akdine tabi olanların son 3 yıl içinde en az 600 gün işsizlik sigortası primi ödemiş</a:t>
            </a:r>
            <a:r>
              <a:rPr lang="tr-TR" sz="2900" dirty="0" smtClean="0">
                <a:solidFill>
                  <a:schemeClr val="tx1"/>
                </a:solidFill>
                <a:latin typeface="Times New Roman" pitchFamily="18" charset="0"/>
                <a:cs typeface="Times New Roman" pitchFamily="18" charset="0"/>
              </a:rPr>
              <a:t> olması şarttır. Ancak, İşsizlik Sigortası Kanunu'na yapılan yeni eklemeyle bu şartlar </a:t>
            </a:r>
            <a:r>
              <a:rPr lang="tr-TR" sz="2900" dirty="0">
                <a:solidFill>
                  <a:schemeClr val="tx1"/>
                </a:solidFill>
                <a:latin typeface="Times New Roman" pitchFamily="18" charset="0"/>
                <a:cs typeface="Times New Roman" pitchFamily="18" charset="0"/>
              </a:rPr>
              <a:t>Covid-19 salgını </a:t>
            </a:r>
            <a:r>
              <a:rPr lang="tr-TR" sz="2900" dirty="0" smtClean="0">
                <a:solidFill>
                  <a:schemeClr val="tx1"/>
                </a:solidFill>
                <a:latin typeface="Times New Roman" pitchFamily="18" charset="0"/>
                <a:cs typeface="Times New Roman" pitchFamily="18" charset="0"/>
              </a:rPr>
              <a:t>nedeniyle yumuşatılmıştır. Buna göre, 30 Haziran 2020 tarihine kadar geçerli olmak üzere, kısa çalışmanın başlama tarihinden önceki son 60 günde hizmet akdine tabi olanların son </a:t>
            </a:r>
            <a:r>
              <a:rPr lang="tr-TR" sz="2900" dirty="0">
                <a:solidFill>
                  <a:schemeClr val="tx1"/>
                </a:solidFill>
                <a:latin typeface="Times New Roman" pitchFamily="18" charset="0"/>
                <a:cs typeface="Times New Roman" pitchFamily="18" charset="0"/>
              </a:rPr>
              <a:t>3</a:t>
            </a:r>
            <a:r>
              <a:rPr lang="tr-TR" sz="2900" dirty="0" smtClean="0">
                <a:solidFill>
                  <a:schemeClr val="tx1"/>
                </a:solidFill>
                <a:latin typeface="Times New Roman" pitchFamily="18" charset="0"/>
                <a:cs typeface="Times New Roman" pitchFamily="18" charset="0"/>
              </a:rPr>
              <a:t> yıl içinde 450 gün sigortalı olarak çalışmış olması ve işsizlik sigortası priminin ödenmiş olması yeterlidir. </a:t>
            </a:r>
          </a:p>
          <a:p>
            <a:pPr algn="just"/>
            <a:r>
              <a:rPr lang="tr-TR" sz="2900" dirty="0" smtClean="0">
                <a:solidFill>
                  <a:schemeClr val="tx1"/>
                </a:solidFill>
                <a:latin typeface="Times New Roman" pitchFamily="18" charset="0"/>
                <a:cs typeface="Times New Roman" pitchFamily="18" charset="0"/>
              </a:rPr>
              <a:t>Bu şartları yerine getiremeyenler, kısa çalışma süresini geçmemek üzere, son işsizlik ödeneği hak sahipliğinden kalan süre kadar kısa çalışma ödeneğinden yararlanmaya devam edecektir</a:t>
            </a:r>
            <a:r>
              <a:rPr lang="tr-TR" sz="2900" dirty="0" smtClean="0">
                <a:latin typeface="Times New Roman" pitchFamily="18" charset="0"/>
                <a:cs typeface="Times New Roman" pitchFamily="18" charset="0"/>
              </a:rPr>
              <a:t>.</a:t>
            </a:r>
            <a:r>
              <a:rPr lang="tr-TR" sz="2900" dirty="0" smtClean="0">
                <a:solidFill>
                  <a:schemeClr val="accent1"/>
                </a:solidFill>
                <a:latin typeface="Times New Roman" pitchFamily="18" charset="0"/>
                <a:cs typeface="Times New Roman" pitchFamily="18" charset="0"/>
              </a:rPr>
              <a:t>*</a:t>
            </a:r>
            <a:endParaRPr lang="tr-TR" sz="2900" dirty="0" smtClean="0">
              <a:latin typeface="Times New Roman" pitchFamily="18" charset="0"/>
              <a:cs typeface="Times New Roman" pitchFamily="18" charset="0"/>
            </a:endParaRPr>
          </a:p>
          <a:p>
            <a:pPr algn="just"/>
            <a:r>
              <a:rPr lang="tr-TR" sz="2900" dirty="0" smtClean="0">
                <a:latin typeface="Times New Roman" pitchFamily="18" charset="0"/>
                <a:cs typeface="Times New Roman" pitchFamily="18" charset="0"/>
              </a:rPr>
              <a:t>İş müfettişlerinin yapacağı inceleme sonucu kısa çalışmaya katılacaklar listesinde işçiye ait bilgilerin bulunması, </a:t>
            </a:r>
          </a:p>
          <a:p>
            <a:pPr lvl="0" algn="just"/>
            <a:r>
              <a:rPr lang="tr-TR" sz="2900" dirty="0" smtClean="0">
                <a:latin typeface="Times New Roman" pitchFamily="18" charset="0"/>
                <a:cs typeface="Times New Roman" pitchFamily="18" charset="0"/>
              </a:rPr>
              <a:t>İşverenin </a:t>
            </a:r>
            <a:r>
              <a:rPr lang="tr-TR" sz="2900" dirty="0">
                <a:latin typeface="Times New Roman" pitchFamily="18" charset="0"/>
                <a:cs typeface="Times New Roman" pitchFamily="18" charset="0"/>
              </a:rPr>
              <a:t>kısa çalışma talebinin iş müfettişlerince yapılacak incelemeyle uygun </a:t>
            </a:r>
            <a:r>
              <a:rPr lang="tr-TR" sz="2900" dirty="0" smtClean="0">
                <a:latin typeface="Times New Roman" pitchFamily="18" charset="0"/>
                <a:cs typeface="Times New Roman" pitchFamily="18" charset="0"/>
              </a:rPr>
              <a:t>bulunması gerekmektedir.</a:t>
            </a:r>
          </a:p>
          <a:p>
            <a:pPr marL="0" lvl="0" indent="0" algn="ctr">
              <a:buNone/>
            </a:pPr>
            <a:r>
              <a:rPr lang="tr-TR" dirty="0" smtClean="0">
                <a:hlinkClick r:id="rId3"/>
              </a:rPr>
              <a:t>*https://meclishaber.tbmm.gov.tr/develop/owa/haber_portal.haber_detay_dokuman?p1=148519</a:t>
            </a:r>
            <a:endParaRPr lang="tr-TR" dirty="0"/>
          </a:p>
        </p:txBody>
      </p:sp>
      <p:pic>
        <p:nvPicPr>
          <p:cNvPr id="3" name="Resim 2"/>
          <p:cNvPicPr>
            <a:picLocks noChangeAspect="1"/>
          </p:cNvPicPr>
          <p:nvPr/>
        </p:nvPicPr>
        <p:blipFill>
          <a:blip r:embed="rId4"/>
          <a:stretch>
            <a:fillRect/>
          </a:stretch>
        </p:blipFill>
        <p:spPr>
          <a:xfrm>
            <a:off x="4907177" y="70548"/>
            <a:ext cx="2377646" cy="1048603"/>
          </a:xfrm>
          <a:prstGeom prst="rect">
            <a:avLst/>
          </a:prstGeom>
        </p:spPr>
      </p:pic>
    </p:spTree>
    <p:extLst>
      <p:ext uri="{BB962C8B-B14F-4D97-AF65-F5344CB8AC3E}">
        <p14:creationId xmlns:p14="http://schemas.microsoft.com/office/powerpoint/2010/main" val="2058223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0513" y="1034402"/>
            <a:ext cx="8911687" cy="1280890"/>
          </a:xfrm>
        </p:spPr>
        <p:txBody>
          <a:bodyPr>
            <a:normAutofit/>
          </a:bodyPr>
          <a:lstStyle/>
          <a:p>
            <a:r>
              <a:rPr lang="tr-TR" sz="2400" b="1" dirty="0" smtClean="0">
                <a:latin typeface="Times New Roman" panose="02020603050405020304" pitchFamily="18" charset="0"/>
                <a:cs typeface="Times New Roman" panose="02020603050405020304" pitchFamily="18" charset="0"/>
              </a:rPr>
              <a:t>Kısa Çalışma Talebi ve Talebin Değerlendirilmesi</a:t>
            </a:r>
            <a:endParaRPr lang="tr-TR" sz="2400" dirty="0">
              <a:latin typeface="Times New Roman" panose="02020603050405020304" pitchFamily="18" charset="0"/>
              <a:cs typeface="Times New Roman" panose="02020603050405020304" pitchFamily="18" charset="0"/>
            </a:endParaRPr>
          </a:p>
        </p:txBody>
      </p:sp>
      <p:sp>
        <p:nvSpPr>
          <p:cNvPr id="8" name="Slayt Numarası Yer Tutucusu 7"/>
          <p:cNvSpPr>
            <a:spLocks noGrp="1"/>
          </p:cNvSpPr>
          <p:nvPr>
            <p:ph type="sldNum" sz="quarter" idx="12"/>
          </p:nvPr>
        </p:nvSpPr>
        <p:spPr/>
        <p:txBody>
          <a:bodyPr/>
          <a:lstStyle/>
          <a:p>
            <a:fld id="{D9FDD85E-3EEC-4CEC-8113-97A6C9ACC0EA}" type="slidenum">
              <a:rPr lang="tr-TR" smtClean="0"/>
              <a:pPr/>
              <a:t>6</a:t>
            </a:fld>
            <a:endParaRPr lang="tr-TR"/>
          </a:p>
        </p:txBody>
      </p:sp>
      <p:sp>
        <p:nvSpPr>
          <p:cNvPr id="12" name="İçerik Yer Tutucusu 2"/>
          <p:cNvSpPr txBox="1">
            <a:spLocks/>
          </p:cNvSpPr>
          <p:nvPr/>
        </p:nvSpPr>
        <p:spPr>
          <a:xfrm>
            <a:off x="1066800" y="2125652"/>
            <a:ext cx="8915400" cy="377762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a:latin typeface="Times New Roman" panose="02020603050405020304" pitchFamily="18" charset="0"/>
                <a:cs typeface="Times New Roman" panose="02020603050405020304" pitchFamily="18" charset="0"/>
              </a:rPr>
              <a:t>Kısa çalışma gerektiren sebeplerin varlığının işçi ve işveren sendikaları konfederasyonlarınca iddia edilmesi veya bu yönde kuvvetli emarenin bulunması halinde, konu İŞKUR Yönetim Kurulunca değerlendirilerek karara bağlanır. Deprem, yangın, su baskını, heyelan, salgın hastalık, seferberlik gibi diğer zorlayıcı nedenlerle yapılacak başvurular için İŞKUR Yönetim Kurulu’nun kararı aranmaz. Kısa çalışma gerektiren durumlara dair İŞKUR Yönetim Kurulunun bir kararı yoksa işverenin başvurusu İŞKUR tarafından reddedilir.  </a:t>
            </a:r>
          </a:p>
          <a:p>
            <a:pPr algn="just"/>
            <a:r>
              <a:rPr lang="tr-TR" dirty="0">
                <a:latin typeface="Times New Roman" panose="02020603050405020304" pitchFamily="18" charset="0"/>
                <a:cs typeface="Times New Roman" panose="02020603050405020304" pitchFamily="18" charset="0"/>
              </a:rPr>
              <a:t>İş müfettişlerinin yapacağı incelemede uygunluk tespiti tamamlandıktan sonra, kısa çalışma uygulanacak işçilerin listesinin değiştirilmesine ve/veya işyerinde uygulanan kısa çalışma süresinin arttırılmasına yönelik işverenin talepleri ‘yeni başvuru’ olarak değerlendirilir.</a:t>
            </a:r>
          </a:p>
          <a:p>
            <a:pPr algn="just"/>
            <a:r>
              <a:rPr lang="tr-TR" dirty="0" smtClean="0">
                <a:latin typeface="Times New Roman" pitchFamily="18" charset="0"/>
                <a:cs typeface="Times New Roman" pitchFamily="18" charset="0"/>
              </a:rPr>
              <a:t>Kısa çalışma başvuruları işçiler adına işverenler tarafından yapılır. İşçiler kısa çalışma talebinde bulunamaz.</a:t>
            </a:r>
            <a:endParaRPr lang="tr-TR" dirty="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pic>
        <p:nvPicPr>
          <p:cNvPr id="3" name="Resim 2"/>
          <p:cNvPicPr>
            <a:picLocks noChangeAspect="1"/>
          </p:cNvPicPr>
          <p:nvPr/>
        </p:nvPicPr>
        <p:blipFill>
          <a:blip r:embed="rId3"/>
          <a:stretch>
            <a:fillRect/>
          </a:stretch>
        </p:blipFill>
        <p:spPr>
          <a:xfrm>
            <a:off x="4907177" y="148051"/>
            <a:ext cx="2377646" cy="1048603"/>
          </a:xfrm>
          <a:prstGeom prst="rect">
            <a:avLst/>
          </a:prstGeom>
        </p:spPr>
      </p:pic>
    </p:spTree>
    <p:extLst>
      <p:ext uri="{BB962C8B-B14F-4D97-AF65-F5344CB8AC3E}">
        <p14:creationId xmlns:p14="http://schemas.microsoft.com/office/powerpoint/2010/main" val="150257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25200" y="980019"/>
            <a:ext cx="10515600" cy="1325563"/>
          </a:xfrm>
        </p:spPr>
        <p:txBody>
          <a:bodyPr>
            <a:normAutofit/>
          </a:bodyPr>
          <a:lstStyle/>
          <a:p>
            <a:r>
              <a:rPr lang="tr-TR" sz="2400" b="1" dirty="0" smtClean="0">
                <a:latin typeface="Times New Roman" pitchFamily="18" charset="0"/>
                <a:cs typeface="Times New Roman" pitchFamily="18" charset="0"/>
              </a:rPr>
              <a:t>Covid-19 Nedeniyle Kısa Çalışma Talebi ve Değerlendirilmesi</a:t>
            </a:r>
            <a:endParaRPr lang="tr-TR" sz="2400" dirty="0">
              <a:latin typeface="Times New Roman" pitchFamily="18" charset="0"/>
              <a:cs typeface="Times New Roman" pitchFamily="18" charset="0"/>
            </a:endParaRPr>
          </a:p>
        </p:txBody>
      </p:sp>
      <p:sp>
        <p:nvSpPr>
          <p:cNvPr id="3" name="2 İçerik Yer Tutucusu"/>
          <p:cNvSpPr>
            <a:spLocks noGrp="1"/>
          </p:cNvSpPr>
          <p:nvPr>
            <p:ph idx="1"/>
          </p:nvPr>
        </p:nvSpPr>
        <p:spPr>
          <a:xfrm>
            <a:off x="838200" y="2220686"/>
            <a:ext cx="10515600" cy="3956277"/>
          </a:xfrm>
        </p:spPr>
        <p:txBody>
          <a:bodyPr>
            <a:normAutofit/>
          </a:bodyPr>
          <a:lstStyle/>
          <a:p>
            <a:pPr>
              <a:buNone/>
            </a:pPr>
            <a:endParaRPr lang="tr-TR" sz="1800" dirty="0" smtClean="0">
              <a:latin typeface="Times New Roman" pitchFamily="18" charset="0"/>
              <a:cs typeface="Times New Roman" pitchFamily="18" charset="0"/>
            </a:endParaRPr>
          </a:p>
          <a:p>
            <a:pPr>
              <a:buNone/>
            </a:pPr>
            <a:endParaRPr lang="tr-TR" dirty="0"/>
          </a:p>
        </p:txBody>
      </p:sp>
      <p:sp>
        <p:nvSpPr>
          <p:cNvPr id="4" name="3 Slayt Numarası Yer Tutucusu"/>
          <p:cNvSpPr>
            <a:spLocks noGrp="1"/>
          </p:cNvSpPr>
          <p:nvPr>
            <p:ph type="sldNum" sz="quarter" idx="12"/>
          </p:nvPr>
        </p:nvSpPr>
        <p:spPr/>
        <p:txBody>
          <a:bodyPr/>
          <a:lstStyle/>
          <a:p>
            <a:fld id="{D9FDD85E-3EEC-4CEC-8113-97A6C9ACC0EA}" type="slidenum">
              <a:rPr lang="tr-TR" smtClean="0"/>
              <a:pPr/>
              <a:t>7</a:t>
            </a:fld>
            <a:endParaRPr lang="tr-TR"/>
          </a:p>
        </p:txBody>
      </p:sp>
      <p:sp>
        <p:nvSpPr>
          <p:cNvPr id="6" name="İçerik Yer Tutucusu 2"/>
          <p:cNvSpPr txBox="1">
            <a:spLocks/>
          </p:cNvSpPr>
          <p:nvPr/>
        </p:nvSpPr>
        <p:spPr>
          <a:xfrm>
            <a:off x="1066800" y="2125652"/>
            <a:ext cx="8915400" cy="340231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err="1" smtClean="0">
                <a:solidFill>
                  <a:schemeClr val="tx1"/>
                </a:solidFill>
                <a:latin typeface="Times New Roman" pitchFamily="18" charset="0"/>
                <a:cs typeface="Times New Roman" pitchFamily="18" charset="0"/>
              </a:rPr>
              <a:t>Koronavirüsten</a:t>
            </a:r>
            <a:r>
              <a:rPr lang="tr-TR" dirty="0" smtClean="0">
                <a:solidFill>
                  <a:schemeClr val="tx1"/>
                </a:solidFill>
                <a:latin typeface="Times New Roman" pitchFamily="18" charset="0"/>
                <a:cs typeface="Times New Roman" pitchFamily="18" charset="0"/>
              </a:rPr>
              <a:t> </a:t>
            </a:r>
            <a:r>
              <a:rPr lang="tr-TR" dirty="0">
                <a:solidFill>
                  <a:schemeClr val="tx1"/>
                </a:solidFill>
                <a:latin typeface="Times New Roman" pitchFamily="18" charset="0"/>
                <a:cs typeface="Times New Roman" pitchFamily="18" charset="0"/>
              </a:rPr>
              <a:t>olumsuz etkilendiği gerekçesiyle kısa çalışma talep eden işveren; buna ilişkin kanıtlarla birlikte </a:t>
            </a:r>
            <a:r>
              <a:rPr lang="tr-TR" i="1" dirty="0">
                <a:solidFill>
                  <a:schemeClr val="tx1"/>
                </a:solidFill>
                <a:latin typeface="Times New Roman" pitchFamily="18" charset="0"/>
                <a:cs typeface="Times New Roman" pitchFamily="18" charset="0"/>
              </a:rPr>
              <a:t>Kısa Çalışma Talep Formu</a:t>
            </a:r>
            <a:r>
              <a:rPr lang="tr-TR" dirty="0">
                <a:solidFill>
                  <a:schemeClr val="tx1"/>
                </a:solidFill>
                <a:latin typeface="Times New Roman" pitchFamily="18" charset="0"/>
                <a:cs typeface="Times New Roman" pitchFamily="18" charset="0"/>
              </a:rPr>
              <a:t> ile </a:t>
            </a:r>
            <a:r>
              <a:rPr lang="tr-TR" i="1" dirty="0">
                <a:solidFill>
                  <a:schemeClr val="tx1"/>
                </a:solidFill>
                <a:latin typeface="Times New Roman" pitchFamily="18" charset="0"/>
                <a:cs typeface="Times New Roman" pitchFamily="18" charset="0"/>
              </a:rPr>
              <a:t>kısa çalışma yaptırılacak işçilere ilişkin bilgileri içeren listeyi </a:t>
            </a:r>
            <a:r>
              <a:rPr lang="tr-TR" dirty="0">
                <a:solidFill>
                  <a:schemeClr val="tx1"/>
                </a:solidFill>
                <a:latin typeface="Times New Roman" pitchFamily="18" charset="0"/>
                <a:cs typeface="Times New Roman" pitchFamily="18" charset="0"/>
              </a:rPr>
              <a:t>doldurarak bağlı olduğu İŞKUR biriminin </a:t>
            </a:r>
            <a:r>
              <a:rPr lang="tr-TR" i="1" dirty="0">
                <a:solidFill>
                  <a:schemeClr val="tx1"/>
                </a:solidFill>
                <a:latin typeface="Times New Roman" pitchFamily="18" charset="0"/>
                <a:cs typeface="Times New Roman" pitchFamily="18" charset="0"/>
              </a:rPr>
              <a:t>elektronik posta adresine</a:t>
            </a:r>
            <a:r>
              <a:rPr lang="tr-TR" dirty="0">
                <a:solidFill>
                  <a:schemeClr val="tx1"/>
                </a:solidFill>
                <a:latin typeface="Times New Roman" pitchFamily="18" charset="0"/>
                <a:cs typeface="Times New Roman" pitchFamily="18" charset="0"/>
              </a:rPr>
              <a:t>, elektronik posta göndermek suretiyle başvurur</a:t>
            </a:r>
            <a:r>
              <a:rPr lang="tr-TR" dirty="0" smtClean="0">
                <a:solidFill>
                  <a:schemeClr val="tx1"/>
                </a:solidFill>
                <a:latin typeface="Times New Roman" pitchFamily="18" charset="0"/>
                <a:cs typeface="Times New Roman" pitchFamily="18" charset="0"/>
              </a:rPr>
              <a:t>.</a:t>
            </a:r>
          </a:p>
          <a:p>
            <a:pPr algn="just"/>
            <a:r>
              <a:rPr lang="tr-TR" dirty="0">
                <a:solidFill>
                  <a:schemeClr val="tx1"/>
                </a:solidFill>
                <a:latin typeface="Times New Roman" pitchFamily="18" charset="0"/>
                <a:cs typeface="Times New Roman" pitchFamily="18" charset="0"/>
              </a:rPr>
              <a:t>Başvuruların işyerine gidilmeden </a:t>
            </a:r>
            <a:r>
              <a:rPr lang="tr-TR" dirty="0" smtClean="0">
                <a:solidFill>
                  <a:schemeClr val="tx1"/>
                </a:solidFill>
                <a:latin typeface="Times New Roman" pitchFamily="18" charset="0"/>
                <a:cs typeface="Times New Roman" pitchFamily="18" charset="0"/>
              </a:rPr>
              <a:t>belge </a:t>
            </a:r>
            <a:r>
              <a:rPr lang="tr-TR" dirty="0">
                <a:solidFill>
                  <a:schemeClr val="tx1"/>
                </a:solidFill>
                <a:latin typeface="Times New Roman" pitchFamily="18" charset="0"/>
                <a:cs typeface="Times New Roman" pitchFamily="18" charset="0"/>
              </a:rPr>
              <a:t>üzerinden hızlı bir şekilde sonuçlandırılabilmesi için </a:t>
            </a:r>
            <a:r>
              <a:rPr lang="tr-TR" dirty="0" err="1" smtClean="0">
                <a:solidFill>
                  <a:schemeClr val="tx1"/>
                </a:solidFill>
                <a:latin typeface="Times New Roman" pitchFamily="18" charset="0"/>
                <a:cs typeface="Times New Roman" pitchFamily="18" charset="0"/>
              </a:rPr>
              <a:t>koronavirüs</a:t>
            </a:r>
            <a:r>
              <a:rPr lang="tr-TR" dirty="0" smtClean="0">
                <a:solidFill>
                  <a:schemeClr val="tx1"/>
                </a:solidFill>
                <a:latin typeface="Times New Roman" pitchFamily="18" charset="0"/>
                <a:cs typeface="Times New Roman" pitchFamily="18" charset="0"/>
              </a:rPr>
              <a:t> salgınından </a:t>
            </a:r>
            <a:r>
              <a:rPr lang="tr-TR" dirty="0">
                <a:solidFill>
                  <a:schemeClr val="tx1"/>
                </a:solidFill>
                <a:latin typeface="Times New Roman" pitchFamily="18" charset="0"/>
                <a:cs typeface="Times New Roman" pitchFamily="18" charset="0"/>
              </a:rPr>
              <a:t>olumsuz etkilenildiğine dayanak teşkil eden belgelerin başvuruya eklenmesi önemlidir. Gerektiğinde işverenle irtibata geçilerek ilave belgeler talep edilebilecektir. Başvurunun alındığı yine elektronik posta yoluyla en kısa sürede işverene bildirilir ve başvurular uygunluk tespiti amacıyla Rehberlik ve Teftiş Başkanlığına gönderilir</a:t>
            </a:r>
            <a:r>
              <a:rPr lang="tr-TR" dirty="0" smtClean="0">
                <a:solidFill>
                  <a:schemeClr val="tx1"/>
                </a:solidFill>
                <a:latin typeface="Times New Roman" pitchFamily="18" charset="0"/>
                <a:cs typeface="Times New Roman" pitchFamily="18" charset="0"/>
              </a:rPr>
              <a:t>.</a:t>
            </a:r>
            <a:endParaRPr lang="tr-TR" dirty="0">
              <a:solidFill>
                <a:schemeClr val="tx1"/>
              </a:solidFill>
              <a:latin typeface="Times New Roman" pitchFamily="18" charset="0"/>
              <a:cs typeface="Times New Roman" pitchFamily="18" charset="0"/>
            </a:endParaRPr>
          </a:p>
        </p:txBody>
      </p:sp>
      <p:pic>
        <p:nvPicPr>
          <p:cNvPr id="5" name="Resim 4"/>
          <p:cNvPicPr>
            <a:picLocks noChangeAspect="1"/>
          </p:cNvPicPr>
          <p:nvPr/>
        </p:nvPicPr>
        <p:blipFill>
          <a:blip r:embed="rId3"/>
          <a:stretch>
            <a:fillRect/>
          </a:stretch>
        </p:blipFill>
        <p:spPr>
          <a:xfrm>
            <a:off x="4813048" y="81236"/>
            <a:ext cx="2377646" cy="104860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33697" y="783136"/>
            <a:ext cx="10515600" cy="1325563"/>
          </a:xfrm>
        </p:spPr>
        <p:txBody>
          <a:bodyPr>
            <a:normAutofit/>
          </a:bodyPr>
          <a:lstStyle/>
          <a:p>
            <a:r>
              <a:rPr lang="tr-TR" sz="2400" b="1" dirty="0" smtClean="0">
                <a:latin typeface="Times New Roman" pitchFamily="18" charset="0"/>
                <a:cs typeface="Times New Roman" pitchFamily="18" charset="0"/>
              </a:rPr>
              <a:t>Uygunluk Tespitine Yönelik Genel Bilgiler</a:t>
            </a:r>
            <a:endParaRPr lang="tr-TR" sz="24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D9FDD85E-3EEC-4CEC-8113-97A6C9ACC0EA}" type="slidenum">
              <a:rPr lang="tr-TR" smtClean="0"/>
              <a:pPr/>
              <a:t>8</a:t>
            </a:fld>
            <a:endParaRPr lang="tr-TR"/>
          </a:p>
        </p:txBody>
      </p:sp>
      <p:sp>
        <p:nvSpPr>
          <p:cNvPr id="6" name="İçerik Yer Tutucusu 2"/>
          <p:cNvSpPr txBox="1">
            <a:spLocks/>
          </p:cNvSpPr>
          <p:nvPr/>
        </p:nvSpPr>
        <p:spPr>
          <a:xfrm>
            <a:off x="733697" y="1870631"/>
            <a:ext cx="8915400" cy="4186913"/>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tr-TR" b="1" dirty="0" smtClean="0">
                <a:latin typeface="Times New Roman" pitchFamily="18" charset="0"/>
                <a:cs typeface="Times New Roman" pitchFamily="18" charset="0"/>
              </a:rPr>
              <a:t>Uygunluk tespitinde aşağıdaki </a:t>
            </a:r>
            <a:r>
              <a:rPr lang="tr-TR" b="1" dirty="0">
                <a:latin typeface="Times New Roman" pitchFamily="18" charset="0"/>
                <a:cs typeface="Times New Roman" pitchFamily="18" charset="0"/>
              </a:rPr>
              <a:t>hususlar dikkate alınacaktır:</a:t>
            </a:r>
          </a:p>
          <a:p>
            <a:pPr algn="just"/>
            <a:r>
              <a:rPr lang="tr-TR" dirty="0" smtClean="0">
                <a:solidFill>
                  <a:schemeClr val="tx1"/>
                </a:solidFill>
                <a:latin typeface="Times New Roman" pitchFamily="18" charset="0"/>
                <a:cs typeface="Times New Roman" pitchFamily="18" charset="0"/>
              </a:rPr>
              <a:t>Tüm </a:t>
            </a:r>
            <a:r>
              <a:rPr lang="tr-TR" dirty="0">
                <a:solidFill>
                  <a:schemeClr val="tx1"/>
                </a:solidFill>
                <a:latin typeface="Times New Roman" pitchFamily="18" charset="0"/>
                <a:cs typeface="Times New Roman" pitchFamily="18" charset="0"/>
              </a:rPr>
              <a:t>incelemeler mahalline gidilmeksizin Rehberlik ve Teftiş Başkanlığında veya Grup Başkanlıklarında sadece ilgili başvuru evrakı ve ekleri üzerinden ve tespit tutanağı düzenlenmeksizin gerçekleştirilecektir</a:t>
            </a:r>
            <a:r>
              <a:rPr lang="tr-TR" dirty="0" smtClean="0">
                <a:solidFill>
                  <a:schemeClr val="tx1"/>
                </a:solidFill>
                <a:latin typeface="Times New Roman" pitchFamily="18" charset="0"/>
                <a:cs typeface="Times New Roman" pitchFamily="18" charset="0"/>
              </a:rPr>
              <a:t>.</a:t>
            </a:r>
          </a:p>
          <a:p>
            <a:pPr algn="just"/>
            <a:r>
              <a:rPr lang="tr-TR" dirty="0">
                <a:solidFill>
                  <a:schemeClr val="tx1"/>
                </a:solidFill>
                <a:latin typeface="Times New Roman" pitchFamily="18" charset="0"/>
                <a:cs typeface="Times New Roman" pitchFamily="18" charset="0"/>
              </a:rPr>
              <a:t>İnceleme sürecinde başvuru evraklarında eksiklik olduğunun değerlendirilmesi halinde, ivedilikle işverenler ile irtibata geçilerek, söz konusu eksik evrakların elektronik ortamda intikal ettirilmesi istenecek ve inceleme evrak bazında ivedilikle tamamlanacaktır</a:t>
            </a:r>
            <a:r>
              <a:rPr lang="tr-TR" dirty="0" smtClean="0">
                <a:solidFill>
                  <a:schemeClr val="tx1"/>
                </a:solidFill>
                <a:latin typeface="Times New Roman" pitchFamily="18" charset="0"/>
                <a:cs typeface="Times New Roman" pitchFamily="18" charset="0"/>
              </a:rPr>
              <a:t>.</a:t>
            </a:r>
          </a:p>
          <a:p>
            <a:pPr algn="just"/>
            <a:r>
              <a:rPr lang="tr-TR" dirty="0">
                <a:solidFill>
                  <a:schemeClr val="tx1"/>
                </a:solidFill>
                <a:latin typeface="Times New Roman" pitchFamily="18" charset="0"/>
                <a:cs typeface="Times New Roman" pitchFamily="18" charset="0"/>
              </a:rPr>
              <a:t>Cumhurbaşkanlığı, Bakanlıklar veya ilgili kamu kurum ve kuruluşları tarafından faaliyeti durdurulan işyerleri ile ilgili olarak yapılan uygunluk tespiti incelemelerinde, işyerlerinin sadece bu kapsamda olup olmadığına ilişkin belgeler yeterli olacaktır</a:t>
            </a:r>
            <a:r>
              <a:rPr lang="tr-TR" dirty="0" smtClean="0">
                <a:solidFill>
                  <a:schemeClr val="tx1"/>
                </a:solidFill>
                <a:latin typeface="Times New Roman" pitchFamily="18" charset="0"/>
                <a:cs typeface="Times New Roman" pitchFamily="18" charset="0"/>
              </a:rPr>
              <a:t>.</a:t>
            </a:r>
          </a:p>
          <a:p>
            <a:pPr algn="just"/>
            <a:r>
              <a:rPr lang="tr-TR" dirty="0">
                <a:solidFill>
                  <a:schemeClr val="tx1"/>
                </a:solidFill>
                <a:latin typeface="Times New Roman" pitchFamily="18" charset="0"/>
                <a:cs typeface="Times New Roman" pitchFamily="18" charset="0"/>
              </a:rPr>
              <a:t>Cumhurbaşkanlığı, Bakanlıklar veya ilgili kamu kurum ve kuruluşları tarafından faaliyeti durdurulan işyerleri ile ilgili olarak yapılan uygunluk tespiti işlemi, Kanunda düzenlenen asgari ve azami süreler ile birlikte, idari tasarrufun süresi ile sınırlı olup idari tasarrufun sona ermesi ile kısa çalışma uygulaması da kendiliğinden sona ereceği dikkate alınmalıdır. </a:t>
            </a:r>
          </a:p>
        </p:txBody>
      </p:sp>
      <p:pic>
        <p:nvPicPr>
          <p:cNvPr id="3" name="Resim 2"/>
          <p:cNvPicPr>
            <a:picLocks noChangeAspect="1"/>
          </p:cNvPicPr>
          <p:nvPr/>
        </p:nvPicPr>
        <p:blipFill>
          <a:blip r:embed="rId3"/>
          <a:stretch>
            <a:fillRect/>
          </a:stretch>
        </p:blipFill>
        <p:spPr>
          <a:xfrm>
            <a:off x="4802674" y="0"/>
            <a:ext cx="2377646" cy="104860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0513" y="1377140"/>
            <a:ext cx="8911687" cy="1280890"/>
          </a:xfrm>
        </p:spPr>
        <p:txBody>
          <a:bodyPr>
            <a:normAutofit/>
          </a:bodyPr>
          <a:lstStyle/>
          <a:p>
            <a:r>
              <a:rPr lang="tr-TR" sz="2400" b="1" dirty="0" smtClean="0">
                <a:latin typeface="Times New Roman" panose="02020603050405020304" pitchFamily="18" charset="0"/>
                <a:cs typeface="Times New Roman" panose="02020603050405020304" pitchFamily="18" charset="0"/>
              </a:rPr>
              <a:t>İşverene Kısa Çalışma Talebinin Sonucunun Bildirilmesi</a:t>
            </a:r>
            <a:r>
              <a:rPr lang="tr-TR" sz="2400" b="1" dirty="0"/>
              <a:t> </a:t>
            </a:r>
            <a:r>
              <a:rPr lang="tr-TR" sz="3200" dirty="0"/>
              <a:t/>
            </a:r>
            <a:br>
              <a:rPr lang="tr-TR" sz="3200" dirty="0"/>
            </a:br>
            <a:endParaRPr lang="tr-TR" sz="3200" dirty="0"/>
          </a:p>
        </p:txBody>
      </p:sp>
      <p:sp>
        <p:nvSpPr>
          <p:cNvPr id="4" name="Slayt Numarası Yer Tutucusu 3"/>
          <p:cNvSpPr>
            <a:spLocks noGrp="1"/>
          </p:cNvSpPr>
          <p:nvPr>
            <p:ph type="sldNum" sz="quarter" idx="12"/>
          </p:nvPr>
        </p:nvSpPr>
        <p:spPr/>
        <p:txBody>
          <a:bodyPr/>
          <a:lstStyle/>
          <a:p>
            <a:fld id="{D9FDD85E-3EEC-4CEC-8113-97A6C9ACC0EA}" type="slidenum">
              <a:rPr lang="tr-TR" smtClean="0"/>
              <a:pPr/>
              <a:t>9</a:t>
            </a:fld>
            <a:endParaRPr lang="tr-TR"/>
          </a:p>
        </p:txBody>
      </p:sp>
      <p:sp>
        <p:nvSpPr>
          <p:cNvPr id="7" name="İçerik Yer Tutucusu 2"/>
          <p:cNvSpPr txBox="1">
            <a:spLocks/>
          </p:cNvSpPr>
          <p:nvPr/>
        </p:nvSpPr>
        <p:spPr>
          <a:xfrm>
            <a:off x="1066800" y="2125651"/>
            <a:ext cx="8915400" cy="387613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dirty="0">
                <a:solidFill>
                  <a:schemeClr val="tx1"/>
                </a:solidFill>
                <a:latin typeface="Times New Roman" panose="02020603050405020304" pitchFamily="18" charset="0"/>
                <a:cs typeface="Times New Roman" panose="02020603050405020304" pitchFamily="18" charset="0"/>
              </a:rPr>
              <a:t>Bir işyerinde çalışma süresinin önemli ölçüde azaldığına veya durduğuna dair iş müfettişlerince yapılan uygunluk tespitini İŞKUR işverene bildirir. </a:t>
            </a:r>
            <a:r>
              <a:rPr lang="tr-TR" dirty="0" smtClean="0">
                <a:solidFill>
                  <a:schemeClr val="tx1"/>
                </a:solidFill>
                <a:latin typeface="Times New Roman" panose="02020603050405020304" pitchFamily="18" charset="0"/>
                <a:cs typeface="Times New Roman" panose="02020603050405020304" pitchFamily="18" charset="0"/>
              </a:rPr>
              <a:t>İşveren de bu </a:t>
            </a:r>
            <a:r>
              <a:rPr lang="tr-TR" dirty="0">
                <a:solidFill>
                  <a:schemeClr val="tx1"/>
                </a:solidFill>
                <a:latin typeface="Times New Roman" panose="02020603050405020304" pitchFamily="18" charset="0"/>
                <a:cs typeface="Times New Roman" panose="02020603050405020304" pitchFamily="18" charset="0"/>
              </a:rPr>
              <a:t>durumu, işyerinde işçilerin görebileceği bir yerde ilan eder ve varsa toplu iş sözleşmesine taraf işçi sendikasına bildirir. İlan yoluyla işçilere duyuru yapılamadığı durumlarda, kısa çalışmaya tabi işçilere yazılı bildirim yapılır. Kısa çalışma talebi uygun bulunan işveren İŞKUR’un bildirdiği sürede </a:t>
            </a:r>
            <a:r>
              <a:rPr lang="tr-TR" b="1" i="1" dirty="0">
                <a:latin typeface="Times New Roman" panose="02020603050405020304" pitchFamily="18" charset="0"/>
                <a:cs typeface="Times New Roman" panose="02020603050405020304" pitchFamily="18" charset="0"/>
              </a:rPr>
              <a:t>Kısa Çalışma Bildirim Listesini </a:t>
            </a:r>
            <a:r>
              <a:rPr lang="tr-TR" dirty="0">
                <a:latin typeface="Times New Roman" panose="02020603050405020304" pitchFamily="18" charset="0"/>
                <a:cs typeface="Times New Roman" panose="02020603050405020304" pitchFamily="18" charset="0"/>
              </a:rPr>
              <a:t>güncelleyerek gönderir</a:t>
            </a:r>
            <a:r>
              <a:rPr lang="tr-TR" dirty="0" smtClean="0">
                <a:latin typeface="Times New Roman" panose="02020603050405020304" pitchFamily="18" charset="0"/>
                <a:cs typeface="Times New Roman" panose="02020603050405020304" pitchFamily="18" charset="0"/>
              </a:rPr>
              <a:t>.</a:t>
            </a:r>
          </a:p>
          <a:p>
            <a:pPr algn="just"/>
            <a:r>
              <a:rPr lang="tr-TR" dirty="0" err="1" smtClean="0">
                <a:latin typeface="Times New Roman" pitchFamily="18" charset="0"/>
                <a:cs typeface="Times New Roman" pitchFamily="18" charset="0"/>
              </a:rPr>
              <a:t>Koronavirüsten</a:t>
            </a:r>
            <a:r>
              <a:rPr lang="tr-TR" dirty="0" smtClean="0">
                <a:latin typeface="Times New Roman" pitchFamily="18" charset="0"/>
                <a:cs typeface="Times New Roman" pitchFamily="18" charset="0"/>
              </a:rPr>
              <a:t> olumsuz etkilendiği gerekçesiyle kısa çalışma talep eden işverenlere başvurularının sonucu, elektronik posta yoluyla taleplerini gönderdikleri adrese yapılır. Talebi uygun bulunan işverenler, Kurumca bildirilen sürede </a:t>
            </a:r>
            <a:r>
              <a:rPr lang="tr-TR" b="1" i="1" dirty="0" smtClean="0">
                <a:latin typeface="Times New Roman" panose="02020603050405020304" pitchFamily="18" charset="0"/>
                <a:cs typeface="Times New Roman" panose="02020603050405020304" pitchFamily="18" charset="0"/>
              </a:rPr>
              <a:t>Kısa Çalışma Bildirim Listesini </a:t>
            </a:r>
            <a:r>
              <a:rPr lang="tr-TR" dirty="0" smtClean="0">
                <a:latin typeface="Times New Roman" pitchFamily="18" charset="0"/>
                <a:cs typeface="Times New Roman" pitchFamily="18" charset="0"/>
              </a:rPr>
              <a:t>güncelleyerek başvuru yaptıkları İŞKUR biriminin elektronik posta adresine gönderir.</a:t>
            </a:r>
            <a:endParaRPr lang="tr-TR" dirty="0">
              <a:latin typeface="Times New Roman" pitchFamily="18" charset="0"/>
              <a:cs typeface="Times New Roman" pitchFamily="18" charset="0"/>
            </a:endParaRPr>
          </a:p>
          <a:p>
            <a:endParaRPr lang="tr-TR" dirty="0"/>
          </a:p>
        </p:txBody>
      </p:sp>
      <p:pic>
        <p:nvPicPr>
          <p:cNvPr id="3" name="Resim 2"/>
          <p:cNvPicPr>
            <a:picLocks noChangeAspect="1"/>
          </p:cNvPicPr>
          <p:nvPr/>
        </p:nvPicPr>
        <p:blipFill>
          <a:blip r:embed="rId3"/>
          <a:stretch>
            <a:fillRect/>
          </a:stretch>
        </p:blipFill>
        <p:spPr>
          <a:xfrm>
            <a:off x="4907177" y="178491"/>
            <a:ext cx="2377646" cy="1048603"/>
          </a:xfrm>
          <a:prstGeom prst="rect">
            <a:avLst/>
          </a:prstGeom>
        </p:spPr>
      </p:pic>
    </p:spTree>
    <p:extLst>
      <p:ext uri="{BB962C8B-B14F-4D97-AF65-F5344CB8AC3E}">
        <p14:creationId xmlns:p14="http://schemas.microsoft.com/office/powerpoint/2010/main" val="2093944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986</TotalTime>
  <Words>1451</Words>
  <Application>Microsoft Office PowerPoint</Application>
  <PresentationFormat>Geniş ekran</PresentationFormat>
  <Paragraphs>151</Paragraphs>
  <Slides>18</Slides>
  <Notes>18</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Arial</vt:lpstr>
      <vt:lpstr>Calibri</vt:lpstr>
      <vt:lpstr>Calibri Light</vt:lpstr>
      <vt:lpstr>Times New Roman</vt:lpstr>
      <vt:lpstr>Wingdings</vt:lpstr>
      <vt:lpstr>Wingdings 3</vt:lpstr>
      <vt:lpstr>Office Teması</vt:lpstr>
      <vt:lpstr>Kısa Çalışma Ödeneği: Kapsamı ve Uygulaması </vt:lpstr>
      <vt:lpstr>Kısa Çalışma Uygulaması Nedir?</vt:lpstr>
      <vt:lpstr>Kısa Çalışma Uygulamasına Yol Açan Durumlar</vt:lpstr>
      <vt:lpstr>Kısa Çalışma Kapsamında; </vt:lpstr>
      <vt:lpstr>İşçinin Kısa Çalışma Ödeneğinden Yararlanabilmesi için;</vt:lpstr>
      <vt:lpstr>Kısa Çalışma Talebi ve Talebin Değerlendirilmesi</vt:lpstr>
      <vt:lpstr>Covid-19 Nedeniyle Kısa Çalışma Talebi ve Değerlendirilmesi</vt:lpstr>
      <vt:lpstr>Uygunluk Tespitine Yönelik Genel Bilgiler</vt:lpstr>
      <vt:lpstr>İşverene Kısa Çalışma Talebinin Sonucunun Bildirilmesi  </vt:lpstr>
      <vt:lpstr> Kısa Çalışma Ödeneğinin Hesaplanması </vt:lpstr>
      <vt:lpstr> Ödeneğin Süresi ve Ödenmesi ve Sigorta Primleri </vt:lpstr>
      <vt:lpstr>  Aşağıda 2020 yılı aylık kısa çalışma ödeneği örnekleri: </vt:lpstr>
      <vt:lpstr>  Kısa Çalışmada Dikkat Edilecek Hususlar </vt:lpstr>
      <vt:lpstr>PowerPoint Sunusu</vt:lpstr>
      <vt:lpstr>PowerPoint Sunusu</vt:lpstr>
      <vt:lpstr>Kısa Çalışma Kapsamında İstenilen Belgeler</vt:lpstr>
      <vt:lpstr>Başvuruda İstenen Ek Belgeler</vt:lpstr>
      <vt:lpstr>PowerPoint Sunusu</vt:lpstr>
    </vt:vector>
  </TitlesOfParts>
  <Company>ANKARA TICARET ODASI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Kısa Çalışma Uygulaması: Kapsamı ve Uygulaması</dc:title>
  <dc:creator>Ceren ERDEM</dc:creator>
  <cp:lastModifiedBy>Dell</cp:lastModifiedBy>
  <cp:revision>63</cp:revision>
  <cp:lastPrinted>2020-03-23T12:35:48Z</cp:lastPrinted>
  <dcterms:created xsi:type="dcterms:W3CDTF">2020-03-23T10:48:38Z</dcterms:created>
  <dcterms:modified xsi:type="dcterms:W3CDTF">2020-04-01T07:43:21Z</dcterms:modified>
</cp:coreProperties>
</file>