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78922"/>
            <a:ext cx="7865757" cy="30430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735" y="4680018"/>
            <a:ext cx="2698880" cy="3054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856281"/>
            <a:ext cx="7865758" cy="183097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91734" y="2856281"/>
            <a:ext cx="2698881" cy="18309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00" y="3014674"/>
            <a:ext cx="7097672" cy="1514191"/>
          </a:xfrm>
        </p:spPr>
        <p:txBody>
          <a:bodyPr anchor="b">
            <a:noAutofit/>
          </a:bodyPr>
          <a:lstStyle>
            <a:lvl1pPr algn="r">
              <a:defRPr sz="529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699" y="4845650"/>
            <a:ext cx="7143085" cy="1232560"/>
          </a:xfrm>
        </p:spPr>
        <p:txBody>
          <a:bodyPr>
            <a:normAutofit/>
          </a:bodyPr>
          <a:lstStyle>
            <a:lvl1pPr marL="0" indent="0" algn="r">
              <a:buNone/>
              <a:defRPr sz="2206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7585" y="6546297"/>
            <a:ext cx="2406015" cy="4026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783" y="6546298"/>
            <a:ext cx="4703115" cy="402652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273" y="3033011"/>
            <a:ext cx="1602482" cy="1495854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20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5041901"/>
            <a:ext cx="10714414" cy="1849397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5" y="5195866"/>
            <a:ext cx="8063050" cy="600443"/>
          </a:xfrm>
        </p:spPr>
        <p:txBody>
          <a:bodyPr anchor="b">
            <a:normAutofit/>
          </a:bodyPr>
          <a:lstStyle>
            <a:lvl1pPr>
              <a:defRPr sz="264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722" y="672251"/>
            <a:ext cx="8065113" cy="3958504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783" y="5796308"/>
            <a:ext cx="8063053" cy="604123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7668" y="5195528"/>
            <a:ext cx="1344669" cy="1202898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39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5041901"/>
            <a:ext cx="10714414" cy="1849397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87" y="672250"/>
            <a:ext cx="8065113" cy="3962005"/>
          </a:xfrm>
        </p:spPr>
        <p:txBody>
          <a:bodyPr anchor="ctr"/>
          <a:lstStyle>
            <a:lvl1pPr>
              <a:defRPr sz="352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722" y="5194458"/>
            <a:ext cx="8056479" cy="1215001"/>
          </a:xfrm>
        </p:spPr>
        <p:txBody>
          <a:bodyPr anchor="ctr"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7668" y="5195866"/>
            <a:ext cx="1344669" cy="1202898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90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5041901"/>
            <a:ext cx="10714414" cy="1849397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42" y="680395"/>
            <a:ext cx="7513852" cy="3348101"/>
          </a:xfrm>
        </p:spPr>
        <p:txBody>
          <a:bodyPr anchor="ctr"/>
          <a:lstStyle>
            <a:lvl1pPr>
              <a:defRPr sz="352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7093" y="4037008"/>
            <a:ext cx="7002319" cy="605390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722" y="5194458"/>
            <a:ext cx="8073750" cy="1215001"/>
          </a:xfrm>
        </p:spPr>
        <p:txBody>
          <a:bodyPr anchor="ctr">
            <a:normAutofit/>
          </a:bodyPr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7668" y="5194002"/>
            <a:ext cx="1344669" cy="1202898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316840" y="825006"/>
            <a:ext cx="623782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47743" y="3306760"/>
            <a:ext cx="534670" cy="644879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4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5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5041901"/>
            <a:ext cx="10714414" cy="1849397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1" y="5194458"/>
            <a:ext cx="8065113" cy="650432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722" y="5844888"/>
            <a:ext cx="8065113" cy="564571"/>
          </a:xfrm>
        </p:spPr>
        <p:txBody>
          <a:bodyPr anchor="t"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7668" y="5194002"/>
            <a:ext cx="1344669" cy="1202898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62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1722" y="830643"/>
            <a:ext cx="8065113" cy="119203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2880" y="2568909"/>
            <a:ext cx="2566416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tx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31239" y="3325196"/>
            <a:ext cx="2566416" cy="3212957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144" y="2577052"/>
            <a:ext cx="2566416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tx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67661" y="3317053"/>
            <a:ext cx="2566416" cy="3212957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11676" y="2577052"/>
            <a:ext cx="2566416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tx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120311" y="3317052"/>
            <a:ext cx="2566416" cy="3212957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712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1722" y="830643"/>
            <a:ext cx="8065113" cy="119203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22602" y="4739191"/>
            <a:ext cx="256372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tx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22602" y="2577052"/>
            <a:ext cx="2563723" cy="16806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22602" y="5374680"/>
            <a:ext cx="2563723" cy="1171615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887" y="4739191"/>
            <a:ext cx="259040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tx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56887" y="2577052"/>
            <a:ext cx="2590401" cy="16806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55701" y="5374679"/>
            <a:ext cx="2593832" cy="1171615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17397" y="4739191"/>
            <a:ext cx="256615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tx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7396" y="2577052"/>
            <a:ext cx="2566151" cy="16806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117287" y="5374677"/>
            <a:ext cx="2569549" cy="1171615"/>
          </a:xfrm>
        </p:spPr>
        <p:txBody>
          <a:bodyPr anchor="t">
            <a:normAutofit/>
          </a:bodyPr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65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2" y="830643"/>
            <a:ext cx="8065113" cy="1192034"/>
          </a:xfrm>
        </p:spPr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260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5579318" y="2983921"/>
            <a:ext cx="7567873" cy="1600033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9667" y="672250"/>
            <a:ext cx="1250840" cy="492052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699" y="672252"/>
            <a:ext cx="7690686" cy="58740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81305" y="6546297"/>
            <a:ext cx="2406015" cy="4026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699" y="6546298"/>
            <a:ext cx="5284671" cy="402652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0320" y="5990840"/>
            <a:ext cx="1344435" cy="1403946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816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450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31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6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3008855"/>
            <a:ext cx="10714414" cy="1849397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2" y="3164856"/>
            <a:ext cx="8056478" cy="1202897"/>
          </a:xfrm>
        </p:spPr>
        <p:txBody>
          <a:bodyPr anchor="ctr">
            <a:normAutofit/>
          </a:bodyPr>
          <a:lstStyle>
            <a:lvl1pPr algn="r">
              <a:defRPr sz="397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722" y="4667146"/>
            <a:ext cx="8056478" cy="1879152"/>
          </a:xfrm>
        </p:spPr>
        <p:txBody>
          <a:bodyPr>
            <a:normAutofit/>
          </a:bodyPr>
          <a:lstStyle>
            <a:lvl1pPr marL="0" indent="0" algn="r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5017" y="6546297"/>
            <a:ext cx="2406015" cy="4026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782" y="6546298"/>
            <a:ext cx="5653881" cy="402652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7668" y="3164858"/>
            <a:ext cx="1344669" cy="1202898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4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830643"/>
            <a:ext cx="8054420" cy="119203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782" y="2577051"/>
            <a:ext cx="3926876" cy="396924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264" y="2577051"/>
            <a:ext cx="3928937" cy="396924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61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2" y="830646"/>
            <a:ext cx="8065113" cy="1192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933" y="2577053"/>
            <a:ext cx="3677996" cy="764374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22" y="3341427"/>
            <a:ext cx="3937572" cy="320487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8317" y="2577052"/>
            <a:ext cx="3678519" cy="763206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265" y="3341427"/>
            <a:ext cx="3937571" cy="320487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10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09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9024857" y="2176069"/>
            <a:ext cx="1689557" cy="15909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017317" y="672254"/>
            <a:ext cx="1676084" cy="15088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33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2" y="830642"/>
            <a:ext cx="8065113" cy="1192037"/>
          </a:xfrm>
        </p:spPr>
        <p:txBody>
          <a:bodyPr anchor="ctr">
            <a:normAutofit/>
          </a:bodyPr>
          <a:lstStyle>
            <a:lvl1pPr>
              <a:defRPr sz="397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9878" y="2577053"/>
            <a:ext cx="4576958" cy="396924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783" y="2577052"/>
            <a:ext cx="3270047" cy="3969247"/>
          </a:xfrm>
        </p:spPr>
        <p:txBody>
          <a:bodyPr anchor="ctr"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8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2254"/>
            <a:ext cx="10714414" cy="184939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2" y="830643"/>
            <a:ext cx="8065113" cy="1192034"/>
          </a:xfrm>
        </p:spPr>
        <p:txBody>
          <a:bodyPr anchor="ctr">
            <a:normAutofit/>
          </a:bodyPr>
          <a:lstStyle>
            <a:lvl1pPr>
              <a:defRPr sz="397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05868" y="2577053"/>
            <a:ext cx="4580968" cy="3969241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722" y="2577053"/>
            <a:ext cx="3272675" cy="3969245"/>
          </a:xfrm>
        </p:spPr>
        <p:txBody>
          <a:bodyPr anchor="ctr"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0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693400" cy="7562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722" y="830643"/>
            <a:ext cx="8065113" cy="1192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2577051"/>
            <a:ext cx="8054419" cy="3969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7439" y="6546297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782" y="6546298"/>
            <a:ext cx="565388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8502" y="830644"/>
            <a:ext cx="1353835" cy="1202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236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  <p:sldLayoutId id="2147483784" r:id="rId19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39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4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4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4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1565" y="3091551"/>
            <a:ext cx="5990590" cy="139763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5080" indent="39370">
              <a:lnSpc>
                <a:spcPts val="5110"/>
              </a:lnSpc>
              <a:spcBef>
                <a:spcPts val="750"/>
              </a:spcBef>
            </a:pPr>
            <a:r>
              <a:rPr sz="4700" b="1" spc="20" dirty="0">
                <a:solidFill>
                  <a:srgbClr val="FFFFFF"/>
                </a:solidFill>
                <a:latin typeface="Trebuchet MS"/>
                <a:cs typeface="Trebuchet MS"/>
              </a:rPr>
              <a:t>KONUTLARIN TURİZM </a:t>
            </a:r>
            <a:r>
              <a:rPr sz="4700" b="1" spc="-14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700" b="1" spc="15" dirty="0">
                <a:solidFill>
                  <a:srgbClr val="FFFFFF"/>
                </a:solidFill>
                <a:latin typeface="Trebuchet MS"/>
                <a:cs typeface="Trebuchet MS"/>
              </a:rPr>
              <a:t>AMAÇLI</a:t>
            </a:r>
            <a:r>
              <a:rPr sz="4700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700" b="1" spc="15" dirty="0">
                <a:solidFill>
                  <a:srgbClr val="FFFFFF"/>
                </a:solidFill>
                <a:latin typeface="Trebuchet MS"/>
                <a:cs typeface="Trebuchet MS"/>
              </a:rPr>
              <a:t>KİRALANMASI</a:t>
            </a:r>
            <a:endParaRPr sz="47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18616" y="4753355"/>
            <a:ext cx="6099175" cy="570230"/>
            <a:chOff x="1118616" y="4753355"/>
            <a:chExt cx="6099175" cy="570230"/>
          </a:xfrm>
        </p:grpSpPr>
        <p:sp>
          <p:nvSpPr>
            <p:cNvPr id="6" name="object 6"/>
            <p:cNvSpPr/>
            <p:nvPr/>
          </p:nvSpPr>
          <p:spPr>
            <a:xfrm>
              <a:off x="1124712" y="4757927"/>
              <a:ext cx="6087110" cy="559435"/>
            </a:xfrm>
            <a:custGeom>
              <a:avLst/>
              <a:gdLst/>
              <a:ahLst/>
              <a:cxnLst/>
              <a:rect l="l" t="t" r="r" b="b"/>
              <a:pathLst>
                <a:path w="6087109" h="559435">
                  <a:moveTo>
                    <a:pt x="6086855" y="559308"/>
                  </a:moveTo>
                  <a:lnTo>
                    <a:pt x="0" y="559308"/>
                  </a:lnTo>
                  <a:lnTo>
                    <a:pt x="0" y="0"/>
                  </a:lnTo>
                  <a:lnTo>
                    <a:pt x="6086855" y="0"/>
                  </a:lnTo>
                  <a:lnTo>
                    <a:pt x="6086855" y="559308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18616" y="4753355"/>
              <a:ext cx="6099175" cy="570230"/>
            </a:xfrm>
            <a:custGeom>
              <a:avLst/>
              <a:gdLst/>
              <a:ahLst/>
              <a:cxnLst/>
              <a:rect l="l" t="t" r="r" b="b"/>
              <a:pathLst>
                <a:path w="6099175" h="570229">
                  <a:moveTo>
                    <a:pt x="6096000" y="569976"/>
                  </a:moveTo>
                  <a:lnTo>
                    <a:pt x="3048" y="569976"/>
                  </a:lnTo>
                  <a:lnTo>
                    <a:pt x="0" y="566928"/>
                  </a:lnTo>
                  <a:lnTo>
                    <a:pt x="0" y="1524"/>
                  </a:lnTo>
                  <a:lnTo>
                    <a:pt x="3048" y="0"/>
                  </a:lnTo>
                  <a:lnTo>
                    <a:pt x="6096000" y="0"/>
                  </a:lnTo>
                  <a:lnTo>
                    <a:pt x="6099048" y="1524"/>
                  </a:lnTo>
                  <a:lnTo>
                    <a:pt x="6099048" y="4572"/>
                  </a:lnTo>
                  <a:lnTo>
                    <a:pt x="12192" y="4572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557784"/>
                  </a:lnTo>
                  <a:lnTo>
                    <a:pt x="6096" y="557784"/>
                  </a:lnTo>
                  <a:lnTo>
                    <a:pt x="12192" y="563880"/>
                  </a:lnTo>
                  <a:lnTo>
                    <a:pt x="6099048" y="563880"/>
                  </a:lnTo>
                  <a:lnTo>
                    <a:pt x="6099048" y="566928"/>
                  </a:lnTo>
                  <a:lnTo>
                    <a:pt x="6096000" y="569976"/>
                  </a:lnTo>
                  <a:close/>
                </a:path>
                <a:path w="6099175" h="570229">
                  <a:moveTo>
                    <a:pt x="12192" y="10668"/>
                  </a:moveTo>
                  <a:lnTo>
                    <a:pt x="6096" y="10668"/>
                  </a:lnTo>
                  <a:lnTo>
                    <a:pt x="12192" y="4572"/>
                  </a:lnTo>
                  <a:lnTo>
                    <a:pt x="12192" y="10668"/>
                  </a:lnTo>
                  <a:close/>
                </a:path>
                <a:path w="6099175" h="570229">
                  <a:moveTo>
                    <a:pt x="6088380" y="10668"/>
                  </a:moveTo>
                  <a:lnTo>
                    <a:pt x="12192" y="10668"/>
                  </a:lnTo>
                  <a:lnTo>
                    <a:pt x="12192" y="4572"/>
                  </a:lnTo>
                  <a:lnTo>
                    <a:pt x="6088380" y="4572"/>
                  </a:lnTo>
                  <a:lnTo>
                    <a:pt x="6088380" y="10668"/>
                  </a:lnTo>
                  <a:close/>
                </a:path>
                <a:path w="6099175" h="570229">
                  <a:moveTo>
                    <a:pt x="6088380" y="563880"/>
                  </a:moveTo>
                  <a:lnTo>
                    <a:pt x="6088380" y="4572"/>
                  </a:lnTo>
                  <a:lnTo>
                    <a:pt x="6092952" y="10668"/>
                  </a:lnTo>
                  <a:lnTo>
                    <a:pt x="6099048" y="10668"/>
                  </a:lnTo>
                  <a:lnTo>
                    <a:pt x="6099048" y="557784"/>
                  </a:lnTo>
                  <a:lnTo>
                    <a:pt x="6092952" y="557784"/>
                  </a:lnTo>
                  <a:lnTo>
                    <a:pt x="6088380" y="563880"/>
                  </a:lnTo>
                  <a:close/>
                </a:path>
                <a:path w="6099175" h="570229">
                  <a:moveTo>
                    <a:pt x="6099048" y="10668"/>
                  </a:moveTo>
                  <a:lnTo>
                    <a:pt x="6092952" y="10668"/>
                  </a:lnTo>
                  <a:lnTo>
                    <a:pt x="6088380" y="4572"/>
                  </a:lnTo>
                  <a:lnTo>
                    <a:pt x="6099048" y="4572"/>
                  </a:lnTo>
                  <a:lnTo>
                    <a:pt x="6099048" y="10668"/>
                  </a:lnTo>
                  <a:close/>
                </a:path>
                <a:path w="6099175" h="570229">
                  <a:moveTo>
                    <a:pt x="12192" y="563880"/>
                  </a:moveTo>
                  <a:lnTo>
                    <a:pt x="6096" y="557784"/>
                  </a:lnTo>
                  <a:lnTo>
                    <a:pt x="12192" y="557784"/>
                  </a:lnTo>
                  <a:lnTo>
                    <a:pt x="12192" y="563880"/>
                  </a:lnTo>
                  <a:close/>
                </a:path>
                <a:path w="6099175" h="570229">
                  <a:moveTo>
                    <a:pt x="6088380" y="563880"/>
                  </a:moveTo>
                  <a:lnTo>
                    <a:pt x="12192" y="563880"/>
                  </a:lnTo>
                  <a:lnTo>
                    <a:pt x="12192" y="557784"/>
                  </a:lnTo>
                  <a:lnTo>
                    <a:pt x="6088380" y="557784"/>
                  </a:lnTo>
                  <a:lnTo>
                    <a:pt x="6088380" y="563880"/>
                  </a:lnTo>
                  <a:close/>
                </a:path>
                <a:path w="6099175" h="570229">
                  <a:moveTo>
                    <a:pt x="6099048" y="563880"/>
                  </a:moveTo>
                  <a:lnTo>
                    <a:pt x="6088380" y="563880"/>
                  </a:lnTo>
                  <a:lnTo>
                    <a:pt x="6092952" y="557784"/>
                  </a:lnTo>
                  <a:lnTo>
                    <a:pt x="6099048" y="557784"/>
                  </a:lnTo>
                  <a:lnTo>
                    <a:pt x="6099048" y="563880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24712" y="4757927"/>
            <a:ext cx="6087110" cy="473848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755"/>
              </a:spcBef>
            </a:pPr>
            <a:r>
              <a:rPr sz="2450" b="1" dirty="0">
                <a:solidFill>
                  <a:srgbClr val="FFFFFF"/>
                </a:solidFill>
                <a:latin typeface="Trebuchet MS"/>
                <a:cs typeface="Trebuchet MS"/>
              </a:rPr>
              <a:t>BİLGİLENDİRME</a:t>
            </a:r>
            <a:r>
              <a:rPr sz="2450" b="1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tr-TR" sz="2450" b="1" spc="-15" dirty="0" smtClean="0">
                <a:solidFill>
                  <a:srgbClr val="FFFFFF"/>
                </a:solidFill>
                <a:latin typeface="Trebuchet MS"/>
                <a:cs typeface="Trebuchet MS"/>
              </a:rPr>
              <a:t>NOTU</a:t>
            </a:r>
            <a:endParaRPr sz="245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7658" y="2704624"/>
            <a:ext cx="8691880" cy="848994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065" marR="5080" algn="ctr">
              <a:lnSpc>
                <a:spcPct val="91300"/>
              </a:lnSpc>
              <a:spcBef>
                <a:spcPts val="330"/>
              </a:spcBef>
            </a:pPr>
            <a:r>
              <a:rPr sz="1900" b="1" spc="-5" dirty="0">
                <a:solidFill>
                  <a:srgbClr val="FFFFFF"/>
                </a:solidFill>
                <a:latin typeface="Trebuchet MS"/>
                <a:cs typeface="Trebuchet MS"/>
              </a:rPr>
              <a:t>turkiye.gov.tr</a:t>
            </a:r>
            <a:r>
              <a:rPr sz="1900" b="1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adresine</a:t>
            </a:r>
            <a:r>
              <a:rPr sz="19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TC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numarası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şifresiyle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giriş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yaptıktan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sonra </a:t>
            </a:r>
            <a:r>
              <a:rPr sz="1900" spc="-5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arama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kısmına </a:t>
            </a:r>
            <a:r>
              <a:rPr sz="1900" b="1" spc="10" dirty="0">
                <a:solidFill>
                  <a:srgbClr val="FFFFFF"/>
                </a:solidFill>
                <a:latin typeface="Trebuchet MS"/>
                <a:cs typeface="Trebuchet MS"/>
              </a:rPr>
              <a:t>turizm amaçlı konut izin </a:t>
            </a:r>
            <a:r>
              <a:rPr sz="1900" b="1" spc="15" dirty="0">
                <a:solidFill>
                  <a:srgbClr val="FFFFFF"/>
                </a:solidFill>
                <a:latin typeface="Trebuchet MS"/>
                <a:cs typeface="Trebuchet MS"/>
              </a:rPr>
              <a:t>belgesi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yazılır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uygulamaya git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butonuna</a:t>
            </a:r>
            <a:r>
              <a:rPr sz="19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tıklanır</a:t>
            </a:r>
            <a:endParaRPr sz="19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73480" y="3823716"/>
            <a:ext cx="8202167" cy="27477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7277" y="2814367"/>
            <a:ext cx="441007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Gerçek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veya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tüzel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seçimi</a:t>
            </a:r>
            <a:r>
              <a:rPr sz="19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yapılır</a:t>
            </a:r>
            <a:endParaRPr sz="19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1663" y="3433572"/>
            <a:ext cx="8830055" cy="2932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7642" y="2607102"/>
            <a:ext cx="594868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Sayfadaki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bilgiler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doldurulup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kaydet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butonuna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tıklanır</a:t>
            </a:r>
            <a:endParaRPr sz="19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01495" y="2990088"/>
            <a:ext cx="7946135" cy="367131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7642" y="2607102"/>
            <a:ext cx="594868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Sayfadaki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bilgiler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doldurulup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kaydet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butonuna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tıklanır</a:t>
            </a:r>
            <a:endParaRPr sz="19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7844" y="3032760"/>
            <a:ext cx="9029699" cy="36332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58" y="2689323"/>
            <a:ext cx="9132570" cy="6337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61315" marR="5080" indent="-349250">
              <a:lnSpc>
                <a:spcPts val="2270"/>
              </a:lnSpc>
              <a:spcBef>
                <a:spcPts val="380"/>
              </a:spcBef>
            </a:pP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Aynı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bulunan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aynı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adına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izin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talep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edilen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konutlar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için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tek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başvuru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yapılacaktır.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Bunun için konut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ekle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butonu 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kullanılmalıdır.</a:t>
            </a:r>
            <a:endParaRPr sz="21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2395" y="3573780"/>
            <a:ext cx="8979407" cy="296570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134" y="2814367"/>
            <a:ext cx="8239759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Sisteme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bilgisi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girilen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konut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veya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konutların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tapusu/tapuları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yüklenir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(PDF)</a:t>
            </a:r>
            <a:endParaRPr sz="19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0604" y="3560064"/>
            <a:ext cx="10079735" cy="23987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315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ADIMLARI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96" y="2814367"/>
            <a:ext cx="8712835" cy="5835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817244" marR="5080" indent="-805180">
              <a:lnSpc>
                <a:spcPts val="2080"/>
              </a:lnSpc>
              <a:spcBef>
                <a:spcPts val="365"/>
              </a:spcBef>
            </a:pP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Konut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sahibinin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bilgileri</a:t>
            </a:r>
            <a:r>
              <a:rPr sz="19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girilir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kimlik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yüklenir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(PDF).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Kimliğinde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imza </a:t>
            </a:r>
            <a:r>
              <a:rPr sz="1900" spc="-5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örneği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bulunmuyorsa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ayrıca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imza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beyannamesi</a:t>
            </a:r>
            <a:r>
              <a:rPr sz="19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2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yüklenmelidir.</a:t>
            </a:r>
            <a:endParaRPr sz="19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42187" y="3704844"/>
            <a:ext cx="9063355" cy="2531745"/>
            <a:chOff x="742187" y="3704844"/>
            <a:chExt cx="9063355" cy="253174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2187" y="3704844"/>
              <a:ext cx="9063227" cy="253136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522219" y="5747004"/>
              <a:ext cx="670560" cy="108585"/>
            </a:xfrm>
            <a:custGeom>
              <a:avLst/>
              <a:gdLst/>
              <a:ahLst/>
              <a:cxnLst/>
              <a:rect l="l" t="t" r="r" b="b"/>
              <a:pathLst>
                <a:path w="670560" h="108585">
                  <a:moveTo>
                    <a:pt x="670560" y="108203"/>
                  </a:moveTo>
                  <a:lnTo>
                    <a:pt x="0" y="108203"/>
                  </a:lnTo>
                  <a:lnTo>
                    <a:pt x="0" y="0"/>
                  </a:lnTo>
                  <a:lnTo>
                    <a:pt x="670560" y="0"/>
                  </a:lnTo>
                  <a:lnTo>
                    <a:pt x="670560" y="10820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16124" y="5740907"/>
              <a:ext cx="683260" cy="119380"/>
            </a:xfrm>
            <a:custGeom>
              <a:avLst/>
              <a:gdLst/>
              <a:ahLst/>
              <a:cxnLst/>
              <a:rect l="l" t="t" r="r" b="b"/>
              <a:pathLst>
                <a:path w="683260" h="119379">
                  <a:moveTo>
                    <a:pt x="679704" y="118872"/>
                  </a:moveTo>
                  <a:lnTo>
                    <a:pt x="3048" y="118872"/>
                  </a:lnTo>
                  <a:lnTo>
                    <a:pt x="0" y="117348"/>
                  </a:lnTo>
                  <a:lnTo>
                    <a:pt x="0" y="3048"/>
                  </a:lnTo>
                  <a:lnTo>
                    <a:pt x="3048" y="0"/>
                  </a:lnTo>
                  <a:lnTo>
                    <a:pt x="679704" y="0"/>
                  </a:lnTo>
                  <a:lnTo>
                    <a:pt x="682752" y="3048"/>
                  </a:lnTo>
                  <a:lnTo>
                    <a:pt x="682752" y="6096"/>
                  </a:lnTo>
                  <a:lnTo>
                    <a:pt x="12192" y="6096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108204"/>
                  </a:lnTo>
                  <a:lnTo>
                    <a:pt x="6096" y="108204"/>
                  </a:lnTo>
                  <a:lnTo>
                    <a:pt x="12192" y="114300"/>
                  </a:lnTo>
                  <a:lnTo>
                    <a:pt x="682752" y="114300"/>
                  </a:lnTo>
                  <a:lnTo>
                    <a:pt x="682752" y="117348"/>
                  </a:lnTo>
                  <a:lnTo>
                    <a:pt x="679704" y="118872"/>
                  </a:lnTo>
                  <a:close/>
                </a:path>
                <a:path w="683260" h="119379">
                  <a:moveTo>
                    <a:pt x="12192" y="10668"/>
                  </a:moveTo>
                  <a:lnTo>
                    <a:pt x="6096" y="10668"/>
                  </a:lnTo>
                  <a:lnTo>
                    <a:pt x="12192" y="6096"/>
                  </a:lnTo>
                  <a:lnTo>
                    <a:pt x="12192" y="10668"/>
                  </a:lnTo>
                  <a:close/>
                </a:path>
                <a:path w="683260" h="119379">
                  <a:moveTo>
                    <a:pt x="670560" y="10668"/>
                  </a:moveTo>
                  <a:lnTo>
                    <a:pt x="12192" y="10668"/>
                  </a:lnTo>
                  <a:lnTo>
                    <a:pt x="12192" y="6096"/>
                  </a:lnTo>
                  <a:lnTo>
                    <a:pt x="670560" y="6096"/>
                  </a:lnTo>
                  <a:lnTo>
                    <a:pt x="670560" y="10668"/>
                  </a:lnTo>
                  <a:close/>
                </a:path>
                <a:path w="683260" h="119379">
                  <a:moveTo>
                    <a:pt x="670560" y="114300"/>
                  </a:moveTo>
                  <a:lnTo>
                    <a:pt x="670560" y="6096"/>
                  </a:lnTo>
                  <a:lnTo>
                    <a:pt x="676656" y="10668"/>
                  </a:lnTo>
                  <a:lnTo>
                    <a:pt x="682752" y="10668"/>
                  </a:lnTo>
                  <a:lnTo>
                    <a:pt x="682752" y="108204"/>
                  </a:lnTo>
                  <a:lnTo>
                    <a:pt x="676656" y="108204"/>
                  </a:lnTo>
                  <a:lnTo>
                    <a:pt x="670560" y="114300"/>
                  </a:lnTo>
                  <a:close/>
                </a:path>
                <a:path w="683260" h="119379">
                  <a:moveTo>
                    <a:pt x="682752" y="10668"/>
                  </a:moveTo>
                  <a:lnTo>
                    <a:pt x="676656" y="10668"/>
                  </a:lnTo>
                  <a:lnTo>
                    <a:pt x="670560" y="6096"/>
                  </a:lnTo>
                  <a:lnTo>
                    <a:pt x="682752" y="6096"/>
                  </a:lnTo>
                  <a:lnTo>
                    <a:pt x="682752" y="10668"/>
                  </a:lnTo>
                  <a:close/>
                </a:path>
                <a:path w="683260" h="119379">
                  <a:moveTo>
                    <a:pt x="12192" y="114300"/>
                  </a:moveTo>
                  <a:lnTo>
                    <a:pt x="6096" y="108204"/>
                  </a:lnTo>
                  <a:lnTo>
                    <a:pt x="12192" y="108204"/>
                  </a:lnTo>
                  <a:lnTo>
                    <a:pt x="12192" y="114300"/>
                  </a:lnTo>
                  <a:close/>
                </a:path>
                <a:path w="683260" h="119379">
                  <a:moveTo>
                    <a:pt x="670560" y="114300"/>
                  </a:moveTo>
                  <a:lnTo>
                    <a:pt x="12192" y="114300"/>
                  </a:lnTo>
                  <a:lnTo>
                    <a:pt x="12192" y="108204"/>
                  </a:lnTo>
                  <a:lnTo>
                    <a:pt x="670560" y="108204"/>
                  </a:lnTo>
                  <a:lnTo>
                    <a:pt x="670560" y="114300"/>
                  </a:lnTo>
                  <a:close/>
                </a:path>
                <a:path w="683260" h="119379">
                  <a:moveTo>
                    <a:pt x="682752" y="114300"/>
                  </a:moveTo>
                  <a:lnTo>
                    <a:pt x="670560" y="114300"/>
                  </a:lnTo>
                  <a:lnTo>
                    <a:pt x="676656" y="108204"/>
                  </a:lnTo>
                  <a:lnTo>
                    <a:pt x="682752" y="108204"/>
                  </a:lnTo>
                  <a:lnTo>
                    <a:pt x="682752" y="114300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08348" y="5747004"/>
              <a:ext cx="1004569" cy="108585"/>
            </a:xfrm>
            <a:custGeom>
              <a:avLst/>
              <a:gdLst/>
              <a:ahLst/>
              <a:cxnLst/>
              <a:rect l="l" t="t" r="r" b="b"/>
              <a:pathLst>
                <a:path w="1004570" h="108585">
                  <a:moveTo>
                    <a:pt x="1004316" y="108203"/>
                  </a:moveTo>
                  <a:lnTo>
                    <a:pt x="0" y="108203"/>
                  </a:lnTo>
                  <a:lnTo>
                    <a:pt x="0" y="0"/>
                  </a:lnTo>
                  <a:lnTo>
                    <a:pt x="1004316" y="0"/>
                  </a:lnTo>
                  <a:lnTo>
                    <a:pt x="1004316" y="10820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03776" y="5740907"/>
              <a:ext cx="1015365" cy="119380"/>
            </a:xfrm>
            <a:custGeom>
              <a:avLst/>
              <a:gdLst/>
              <a:ahLst/>
              <a:cxnLst/>
              <a:rect l="l" t="t" r="r" b="b"/>
              <a:pathLst>
                <a:path w="1015364" h="119379">
                  <a:moveTo>
                    <a:pt x="1011936" y="118872"/>
                  </a:moveTo>
                  <a:lnTo>
                    <a:pt x="1524" y="118872"/>
                  </a:lnTo>
                  <a:lnTo>
                    <a:pt x="0" y="117348"/>
                  </a:lnTo>
                  <a:lnTo>
                    <a:pt x="0" y="3048"/>
                  </a:lnTo>
                  <a:lnTo>
                    <a:pt x="1524" y="0"/>
                  </a:lnTo>
                  <a:lnTo>
                    <a:pt x="1011936" y="0"/>
                  </a:lnTo>
                  <a:lnTo>
                    <a:pt x="1014984" y="3048"/>
                  </a:lnTo>
                  <a:lnTo>
                    <a:pt x="1014984" y="6096"/>
                  </a:lnTo>
                  <a:lnTo>
                    <a:pt x="10668" y="6096"/>
                  </a:lnTo>
                  <a:lnTo>
                    <a:pt x="4572" y="10668"/>
                  </a:lnTo>
                  <a:lnTo>
                    <a:pt x="10668" y="10668"/>
                  </a:lnTo>
                  <a:lnTo>
                    <a:pt x="10668" y="108204"/>
                  </a:lnTo>
                  <a:lnTo>
                    <a:pt x="4572" y="108204"/>
                  </a:lnTo>
                  <a:lnTo>
                    <a:pt x="10668" y="114300"/>
                  </a:lnTo>
                  <a:lnTo>
                    <a:pt x="1014984" y="114300"/>
                  </a:lnTo>
                  <a:lnTo>
                    <a:pt x="1014984" y="117348"/>
                  </a:lnTo>
                  <a:lnTo>
                    <a:pt x="1011936" y="118872"/>
                  </a:lnTo>
                  <a:close/>
                </a:path>
                <a:path w="1015364" h="119379">
                  <a:moveTo>
                    <a:pt x="10668" y="10668"/>
                  </a:moveTo>
                  <a:lnTo>
                    <a:pt x="4572" y="10668"/>
                  </a:lnTo>
                  <a:lnTo>
                    <a:pt x="10668" y="6096"/>
                  </a:lnTo>
                  <a:lnTo>
                    <a:pt x="10668" y="10668"/>
                  </a:lnTo>
                  <a:close/>
                </a:path>
                <a:path w="1015364" h="119379">
                  <a:moveTo>
                    <a:pt x="1004316" y="10668"/>
                  </a:moveTo>
                  <a:lnTo>
                    <a:pt x="10668" y="10668"/>
                  </a:lnTo>
                  <a:lnTo>
                    <a:pt x="10668" y="6096"/>
                  </a:lnTo>
                  <a:lnTo>
                    <a:pt x="1004316" y="6096"/>
                  </a:lnTo>
                  <a:lnTo>
                    <a:pt x="1004316" y="10668"/>
                  </a:lnTo>
                  <a:close/>
                </a:path>
                <a:path w="1015364" h="119379">
                  <a:moveTo>
                    <a:pt x="1004316" y="114300"/>
                  </a:moveTo>
                  <a:lnTo>
                    <a:pt x="1004316" y="6096"/>
                  </a:lnTo>
                  <a:lnTo>
                    <a:pt x="1008888" y="10668"/>
                  </a:lnTo>
                  <a:lnTo>
                    <a:pt x="1014984" y="10668"/>
                  </a:lnTo>
                  <a:lnTo>
                    <a:pt x="1014984" y="108204"/>
                  </a:lnTo>
                  <a:lnTo>
                    <a:pt x="1008888" y="108204"/>
                  </a:lnTo>
                  <a:lnTo>
                    <a:pt x="1004316" y="114300"/>
                  </a:lnTo>
                  <a:close/>
                </a:path>
                <a:path w="1015364" h="119379">
                  <a:moveTo>
                    <a:pt x="1014984" y="10668"/>
                  </a:moveTo>
                  <a:lnTo>
                    <a:pt x="1008888" y="10668"/>
                  </a:lnTo>
                  <a:lnTo>
                    <a:pt x="1004316" y="6096"/>
                  </a:lnTo>
                  <a:lnTo>
                    <a:pt x="1014984" y="6096"/>
                  </a:lnTo>
                  <a:lnTo>
                    <a:pt x="1014984" y="10668"/>
                  </a:lnTo>
                  <a:close/>
                </a:path>
                <a:path w="1015364" h="119379">
                  <a:moveTo>
                    <a:pt x="10668" y="114300"/>
                  </a:moveTo>
                  <a:lnTo>
                    <a:pt x="4572" y="108204"/>
                  </a:lnTo>
                  <a:lnTo>
                    <a:pt x="10668" y="108204"/>
                  </a:lnTo>
                  <a:lnTo>
                    <a:pt x="10668" y="114300"/>
                  </a:lnTo>
                  <a:close/>
                </a:path>
                <a:path w="1015364" h="119379">
                  <a:moveTo>
                    <a:pt x="1004316" y="114300"/>
                  </a:moveTo>
                  <a:lnTo>
                    <a:pt x="10668" y="114300"/>
                  </a:lnTo>
                  <a:lnTo>
                    <a:pt x="10668" y="108204"/>
                  </a:lnTo>
                  <a:lnTo>
                    <a:pt x="1004316" y="108204"/>
                  </a:lnTo>
                  <a:lnTo>
                    <a:pt x="1004316" y="114300"/>
                  </a:lnTo>
                  <a:close/>
                </a:path>
                <a:path w="1015364" h="119379">
                  <a:moveTo>
                    <a:pt x="1014984" y="114300"/>
                  </a:moveTo>
                  <a:lnTo>
                    <a:pt x="1004316" y="114300"/>
                  </a:lnTo>
                  <a:lnTo>
                    <a:pt x="1008888" y="108204"/>
                  </a:lnTo>
                  <a:lnTo>
                    <a:pt x="1014984" y="108204"/>
                  </a:lnTo>
                  <a:lnTo>
                    <a:pt x="1014984" y="114300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E-DEVLET</a:t>
            </a:r>
            <a:r>
              <a:rPr spc="-95" dirty="0"/>
              <a:t> </a:t>
            </a:r>
            <a:r>
              <a:rPr dirty="0"/>
              <a:t>BAŞVURU</a:t>
            </a:r>
            <a:r>
              <a:rPr spc="-180" dirty="0"/>
              <a:t> </a:t>
            </a:r>
            <a:r>
              <a:rPr spc="-5" dirty="0"/>
              <a:t>ADIMLARI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2793" y="2791418"/>
            <a:ext cx="9118600" cy="332612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1270" algn="ctr">
              <a:lnSpc>
                <a:spcPct val="90200"/>
              </a:lnSpc>
              <a:spcBef>
                <a:spcPts val="47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Son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kısımda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b="1" dirty="0">
                <a:solidFill>
                  <a:srgbClr val="FFFFFF"/>
                </a:solidFill>
                <a:latin typeface="Trebuchet MS"/>
                <a:cs typeface="Trebuchet MS"/>
              </a:rPr>
              <a:t>yüklenecek</a:t>
            </a:r>
            <a:r>
              <a:rPr sz="3150" b="1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b="1" dirty="0">
                <a:solidFill>
                  <a:srgbClr val="FFFFFF"/>
                </a:solidFill>
                <a:latin typeface="Trebuchet MS"/>
                <a:cs typeface="Trebuchet MS"/>
              </a:rPr>
              <a:t>belgeler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bölümündeki 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diğer belgeler yüklenir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(PDF). 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Bu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kısım başvurunun </a:t>
            </a:r>
            <a:r>
              <a:rPr sz="3150" spc="-9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başında</a:t>
            </a:r>
            <a:r>
              <a:rPr sz="315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beyan</a:t>
            </a:r>
            <a:r>
              <a:rPr sz="315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edilen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bilgilere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göre</a:t>
            </a:r>
            <a:r>
              <a:rPr sz="315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değişiklik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25" dirty="0">
                <a:solidFill>
                  <a:srgbClr val="FFFFFF"/>
                </a:solidFill>
                <a:latin typeface="Trebuchet MS"/>
                <a:cs typeface="Trebuchet MS"/>
              </a:rPr>
              <a:t>gösterebilmektedir.</a:t>
            </a:r>
            <a:endParaRPr sz="31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>
              <a:latin typeface="Trebuchet MS"/>
              <a:cs typeface="Trebuchet MS"/>
            </a:endParaRPr>
          </a:p>
          <a:p>
            <a:pPr marL="156845" marR="149225" algn="ctr">
              <a:lnSpc>
                <a:spcPts val="3410"/>
              </a:lnSpc>
              <a:spcBef>
                <a:spcPts val="5"/>
              </a:spcBef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Beyan kutucukları işaretlenir ve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başvur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butonuna </a:t>
            </a:r>
            <a:r>
              <a:rPr sz="3150" spc="-9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tıklanarak</a:t>
            </a:r>
            <a:r>
              <a:rPr sz="315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40" dirty="0">
                <a:solidFill>
                  <a:srgbClr val="FFFFFF"/>
                </a:solidFill>
                <a:latin typeface="Trebuchet MS"/>
                <a:cs typeface="Trebuchet MS"/>
              </a:rPr>
              <a:t>tamamlanır.</a:t>
            </a:r>
            <a:endParaRPr sz="31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525145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E-DEVLET</a:t>
            </a:r>
            <a:r>
              <a:rPr spc="-95" dirty="0"/>
              <a:t> </a:t>
            </a:r>
            <a:r>
              <a:rPr dirty="0"/>
              <a:t>BAŞVURU</a:t>
            </a:r>
            <a:r>
              <a:rPr spc="-180" dirty="0"/>
              <a:t> </a:t>
            </a:r>
            <a:r>
              <a:rPr spc="-5" dirty="0"/>
              <a:t>ADIMLARI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3960" y="2636520"/>
            <a:ext cx="8334755" cy="40538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368871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 </a:t>
            </a:r>
            <a:r>
              <a:rPr dirty="0"/>
              <a:t>BELGELERİ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14" y="2756408"/>
            <a:ext cx="9241155" cy="77343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13360" marR="5080" indent="-201295">
              <a:lnSpc>
                <a:spcPts val="2620"/>
              </a:lnSpc>
              <a:spcBef>
                <a:spcPts val="725"/>
              </a:spcBef>
              <a:buFont typeface="Arial MT"/>
              <a:buChar char="•"/>
              <a:tabLst>
                <a:tab pos="213995" algn="l"/>
                <a:tab pos="1531620" algn="l"/>
                <a:tab pos="1701164" algn="l"/>
                <a:tab pos="2905125" algn="l"/>
                <a:tab pos="3226435" algn="l"/>
                <a:tab pos="4116070" algn="l"/>
                <a:tab pos="4198620" algn="l"/>
                <a:tab pos="5253990" algn="l"/>
                <a:tab pos="6149975" algn="l"/>
                <a:tab pos="6758940" algn="l"/>
                <a:tab pos="7620000" algn="l"/>
                <a:tab pos="8190865" algn="l"/>
              </a:tabLst>
            </a:pPr>
            <a:r>
              <a:rPr sz="2700" spc="-6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nu</a:t>
            </a:r>
            <a:r>
              <a:rPr sz="2700" spc="-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	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aki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ol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spc="30" dirty="0">
                <a:solidFill>
                  <a:srgbClr val="FFFFFF"/>
                </a:solidFill>
                <a:latin typeface="Trebuchet MS"/>
                <a:cs typeface="Trebuchet MS"/>
              </a:rPr>
              <a:t>ğ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ut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30" dirty="0">
                <a:solidFill>
                  <a:srgbClr val="FFFFFF"/>
                </a:solidFill>
                <a:latin typeface="Trebuchet MS"/>
                <a:cs typeface="Trebuchet MS"/>
              </a:rPr>
              <a:t>ğ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u  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2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ru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2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	</a:t>
            </a:r>
            <a:r>
              <a:rPr sz="2700" spc="2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nu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2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ıs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tu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y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6698" y="3419419"/>
            <a:ext cx="7528559" cy="440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517015" algn="l"/>
                <a:tab pos="2710815" algn="l"/>
                <a:tab pos="4568190" algn="l"/>
                <a:tab pos="5558155" algn="l"/>
              </a:tabLst>
            </a:pP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nitelikli	konut	(rezidans)	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olup	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olmamasına,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6698" y="3751516"/>
            <a:ext cx="7389495" cy="440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18664" algn="l"/>
                <a:tab pos="4222750" algn="l"/>
                <a:tab pos="5284470" algn="l"/>
                <a:tab pos="6557645" algn="l"/>
              </a:tabLst>
            </a:pP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ni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2700" spc="2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ğ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43295" y="3419419"/>
            <a:ext cx="1363345" cy="77279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 marR="5080" indent="144780">
              <a:lnSpc>
                <a:spcPts val="2610"/>
              </a:lnSpc>
              <a:spcBef>
                <a:spcPts val="735"/>
              </a:spcBef>
              <a:tabLst>
                <a:tab pos="995044" algn="l"/>
              </a:tabLst>
            </a:pP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ru  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bi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-2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514" y="4053816"/>
            <a:ext cx="8387080" cy="9131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345"/>
              </a:spcBef>
              <a:tabLst>
                <a:tab pos="3593465" algn="l"/>
              </a:tabLst>
            </a:pP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belgelerin</a:t>
            </a:r>
            <a:r>
              <a:rPr sz="27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sunulması	</a:t>
            </a:r>
            <a:r>
              <a:rPr sz="2700" spc="-20" dirty="0">
                <a:solidFill>
                  <a:srgbClr val="FFFFFF"/>
                </a:solidFill>
                <a:latin typeface="Trebuchet MS"/>
                <a:cs typeface="Trebuchet MS"/>
              </a:rPr>
              <a:t>gerekmektedir.</a:t>
            </a:r>
            <a:endParaRPr sz="27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213995" algn="l"/>
              </a:tabLst>
            </a:pP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Rezidans</a:t>
            </a:r>
            <a:r>
              <a:rPr sz="27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başvuruları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Bakanlıkça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Trebuchet MS"/>
                <a:cs typeface="Trebuchet MS"/>
              </a:rPr>
              <a:t>değerlendirilecektir.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5458" y="5412785"/>
            <a:ext cx="9241790" cy="114744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 algn="just">
              <a:lnSpc>
                <a:spcPct val="80100"/>
              </a:lnSpc>
              <a:spcBef>
                <a:spcPts val="520"/>
              </a:spcBef>
            </a:pPr>
            <a:r>
              <a:rPr sz="1750" spc="-10" dirty="0">
                <a:latin typeface="Trebuchet MS"/>
                <a:cs typeface="Trebuchet MS"/>
              </a:rPr>
              <a:t>Rezidans: Resepsiyon, </a:t>
            </a:r>
            <a:r>
              <a:rPr sz="1750" spc="-5" dirty="0">
                <a:latin typeface="Trebuchet MS"/>
                <a:cs typeface="Trebuchet MS"/>
              </a:rPr>
              <a:t>güvenlik </a:t>
            </a:r>
            <a:r>
              <a:rPr sz="1750" dirty="0">
                <a:latin typeface="Trebuchet MS"/>
                <a:cs typeface="Trebuchet MS"/>
              </a:rPr>
              <a:t>ve </a:t>
            </a:r>
            <a:r>
              <a:rPr sz="1750" spc="-10" dirty="0">
                <a:latin typeface="Trebuchet MS"/>
                <a:cs typeface="Trebuchet MS"/>
              </a:rPr>
              <a:t>günlük </a:t>
            </a:r>
            <a:r>
              <a:rPr sz="1750" spc="-5" dirty="0">
                <a:latin typeface="Trebuchet MS"/>
                <a:cs typeface="Trebuchet MS"/>
              </a:rPr>
              <a:t>temizlik servisi mekânlarının bulunduğu, sağlık 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hizmetleri, </a:t>
            </a:r>
            <a:r>
              <a:rPr sz="1750" spc="-10" dirty="0">
                <a:latin typeface="Trebuchet MS"/>
                <a:cs typeface="Trebuchet MS"/>
              </a:rPr>
              <a:t>kuru </a:t>
            </a:r>
            <a:r>
              <a:rPr sz="1750" spc="-5" dirty="0">
                <a:latin typeface="Trebuchet MS"/>
                <a:cs typeface="Trebuchet MS"/>
              </a:rPr>
              <a:t>temizleme, çamaşırhane, taşıma, yemek </a:t>
            </a:r>
            <a:r>
              <a:rPr sz="1750" dirty="0">
                <a:latin typeface="Trebuchet MS"/>
                <a:cs typeface="Trebuchet MS"/>
              </a:rPr>
              <a:t>ve alışveriş </a:t>
            </a:r>
            <a:r>
              <a:rPr sz="1750" spc="-5" dirty="0">
                <a:latin typeface="Trebuchet MS"/>
                <a:cs typeface="Trebuchet MS"/>
              </a:rPr>
              <a:t>servisi </a:t>
            </a:r>
            <a:r>
              <a:rPr sz="1750" dirty="0">
                <a:latin typeface="Trebuchet MS"/>
                <a:cs typeface="Trebuchet MS"/>
              </a:rPr>
              <a:t>hizmetleri </a:t>
            </a:r>
            <a:r>
              <a:rPr sz="1750" spc="-10" dirty="0">
                <a:latin typeface="Trebuchet MS"/>
                <a:cs typeface="Trebuchet MS"/>
              </a:rPr>
              <a:t>ile </a:t>
            </a:r>
            <a:r>
              <a:rPr sz="1750" spc="-5" dirty="0">
                <a:latin typeface="Trebuchet MS"/>
                <a:cs typeface="Trebuchet MS"/>
              </a:rPr>
              <a:t> spor</a:t>
            </a:r>
            <a:r>
              <a:rPr sz="1750" dirty="0">
                <a:latin typeface="Trebuchet MS"/>
                <a:cs typeface="Trebuchet MS"/>
              </a:rPr>
              <a:t> salonu</a:t>
            </a:r>
            <a:r>
              <a:rPr sz="1750" spc="5" dirty="0">
                <a:latin typeface="Trebuchet MS"/>
                <a:cs typeface="Trebuchet MS"/>
              </a:rPr>
              <a:t> </a:t>
            </a:r>
            <a:r>
              <a:rPr sz="1750" dirty="0">
                <a:latin typeface="Trebuchet MS"/>
                <a:cs typeface="Trebuchet MS"/>
              </a:rPr>
              <a:t>ve</a:t>
            </a:r>
            <a:r>
              <a:rPr sz="1750" spc="5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yüzme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havuzu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gibi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hizmetlerin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verilebildiği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5" dirty="0">
                <a:latin typeface="Trebuchet MS"/>
                <a:cs typeface="Trebuchet MS"/>
              </a:rPr>
              <a:t>ve</a:t>
            </a:r>
            <a:r>
              <a:rPr sz="1750" spc="1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«Planlı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Alanlar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İmar 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Yönetmeliği»nin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19.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maddesinde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belirtilen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alanlarda</a:t>
            </a:r>
            <a:r>
              <a:rPr sz="1750" dirty="0">
                <a:latin typeface="Trebuchet MS"/>
                <a:cs typeface="Trebuchet MS"/>
              </a:rPr>
              <a:t> yapılabilen</a:t>
            </a:r>
            <a:r>
              <a:rPr sz="1750" spc="5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birden</a:t>
            </a:r>
            <a:r>
              <a:rPr sz="1750" spc="515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fazla</a:t>
            </a:r>
            <a:r>
              <a:rPr sz="1750" spc="515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bağımsız </a:t>
            </a:r>
            <a:r>
              <a:rPr sz="1750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bölüm </a:t>
            </a:r>
            <a:r>
              <a:rPr sz="1750" dirty="0">
                <a:latin typeface="Trebuchet MS"/>
                <a:cs typeface="Trebuchet MS"/>
              </a:rPr>
              <a:t>ihtiva</a:t>
            </a:r>
            <a:r>
              <a:rPr sz="1750" spc="-35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eden</a:t>
            </a:r>
            <a:r>
              <a:rPr sz="1750" spc="-15" dirty="0">
                <a:latin typeface="Trebuchet MS"/>
                <a:cs typeface="Trebuchet MS"/>
              </a:rPr>
              <a:t> </a:t>
            </a:r>
            <a:r>
              <a:rPr sz="1750" dirty="0">
                <a:latin typeface="Trebuchet MS"/>
                <a:cs typeface="Trebuchet MS"/>
              </a:rPr>
              <a:t>konut</a:t>
            </a:r>
            <a:r>
              <a:rPr sz="1750" spc="-15" dirty="0">
                <a:latin typeface="Trebuchet MS"/>
                <a:cs typeface="Trebuchet MS"/>
              </a:rPr>
              <a:t> </a:t>
            </a:r>
            <a:r>
              <a:rPr sz="1750" spc="-5" dirty="0">
                <a:latin typeface="Trebuchet MS"/>
                <a:cs typeface="Trebuchet MS"/>
              </a:rPr>
              <a:t>binaları.</a:t>
            </a:r>
            <a:endParaRPr sz="17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560677"/>
            <a:ext cx="1785669" cy="6244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mtClean="0"/>
              <a:t>AM</a:t>
            </a:r>
            <a:r>
              <a:rPr lang="tr-TR" dirty="0" smtClean="0"/>
              <a:t>A</a:t>
            </a:r>
            <a:r>
              <a:rPr dirty="0" smtClean="0"/>
              <a:t>Ç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665557" y="2796095"/>
            <a:ext cx="8860155" cy="306959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13360" marR="5080" indent="-201295" algn="just">
              <a:lnSpc>
                <a:spcPct val="89800"/>
              </a:lnSpc>
              <a:spcBef>
                <a:spcPts val="445"/>
              </a:spcBef>
              <a:buFont typeface="Arial MT"/>
              <a:buChar char="•"/>
              <a:tabLst>
                <a:tab pos="213995" algn="l"/>
              </a:tabLst>
            </a:pPr>
            <a:r>
              <a:rPr sz="2900" b="1" spc="-5" dirty="0">
                <a:latin typeface="Trebuchet MS"/>
                <a:cs typeface="Trebuchet MS"/>
              </a:rPr>
              <a:t>Konutların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tek seferde yüz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gün </a:t>
            </a:r>
            <a:r>
              <a:rPr sz="2900" spc="-15" dirty="0">
                <a:solidFill>
                  <a:srgbClr val="FFFFFF"/>
                </a:solidFill>
                <a:latin typeface="Trebuchet MS"/>
                <a:cs typeface="Trebuchet MS"/>
              </a:rPr>
              <a:t>veya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yüz </a:t>
            </a:r>
            <a:r>
              <a:rPr sz="2900" spc="-15" dirty="0">
                <a:solidFill>
                  <a:srgbClr val="FFFFFF"/>
                </a:solidFill>
                <a:latin typeface="Trebuchet MS"/>
                <a:cs typeface="Trebuchet MS"/>
              </a:rPr>
              <a:t>günden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 daha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dirty="0">
                <a:solidFill>
                  <a:srgbClr val="FFFFFF"/>
                </a:solidFill>
                <a:latin typeface="Trebuchet MS"/>
                <a:cs typeface="Trebuchet MS"/>
              </a:rPr>
              <a:t>kısa</a:t>
            </a:r>
            <a:r>
              <a:rPr sz="2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süreyle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turizm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amaçlı</a:t>
            </a:r>
            <a:r>
              <a:rPr sz="2900" spc="8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kiralanmasına </a:t>
            </a:r>
            <a:r>
              <a:rPr sz="2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ilişkin</a:t>
            </a:r>
            <a:r>
              <a:rPr sz="29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Trebuchet MS"/>
                <a:cs typeface="Trebuchet MS"/>
              </a:rPr>
              <a:t>usul</a:t>
            </a:r>
            <a:r>
              <a:rPr sz="2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esasların</a:t>
            </a:r>
            <a:r>
              <a:rPr sz="2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düzenlenmesi.</a:t>
            </a:r>
            <a:endParaRPr sz="2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200">
              <a:latin typeface="Trebuchet MS"/>
              <a:cs typeface="Trebuchet MS"/>
            </a:endParaRPr>
          </a:p>
          <a:p>
            <a:pPr marL="12700" marR="6985" algn="just">
              <a:lnSpc>
                <a:spcPts val="3120"/>
              </a:lnSpc>
            </a:pPr>
            <a:r>
              <a:rPr sz="2900" spc="-90" dirty="0">
                <a:solidFill>
                  <a:srgbClr val="FFFFFF"/>
                </a:solidFill>
                <a:latin typeface="Trebuchet MS"/>
                <a:cs typeface="Trebuchet MS"/>
              </a:rPr>
              <a:t>NOT:</a:t>
            </a:r>
            <a:r>
              <a:rPr sz="2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Halihazırda turizm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işletme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belgesi veya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basit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konaklama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turizm işletme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belgesine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sahip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olanlar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bu </a:t>
            </a:r>
            <a:r>
              <a:rPr sz="2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rebuchet MS"/>
                <a:cs typeface="Trebuchet MS"/>
              </a:rPr>
              <a:t>izin</a:t>
            </a:r>
            <a:r>
              <a:rPr sz="2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rebuchet MS"/>
                <a:cs typeface="Trebuchet MS"/>
              </a:rPr>
              <a:t>belgesine</a:t>
            </a:r>
            <a:r>
              <a:rPr sz="2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30" dirty="0">
                <a:solidFill>
                  <a:srgbClr val="FFFFFF"/>
                </a:solidFill>
                <a:latin typeface="Trebuchet MS"/>
                <a:cs typeface="Trebuchet MS"/>
              </a:rPr>
              <a:t>başvurmayacaktır.</a:t>
            </a:r>
            <a:endParaRPr sz="2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8846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15" dirty="0"/>
              <a:t> </a:t>
            </a:r>
            <a:r>
              <a:rPr spc="-30" dirty="0"/>
              <a:t>BELGELERİ-ORTAK</a:t>
            </a:r>
            <a:r>
              <a:rPr dirty="0"/>
              <a:t> BELGELER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22" y="2479340"/>
            <a:ext cx="8526780" cy="38665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06705" indent="-294640" algn="just">
              <a:lnSpc>
                <a:spcPct val="100000"/>
              </a:lnSpc>
              <a:spcBef>
                <a:spcPts val="765"/>
              </a:spcBef>
              <a:buAutoNum type="alphaLcParenR"/>
              <a:tabLst>
                <a:tab pos="307340" algn="l"/>
              </a:tabLst>
            </a:pPr>
            <a:r>
              <a:rPr sz="1900" b="1" dirty="0">
                <a:latin typeface="Trebuchet MS"/>
                <a:cs typeface="Trebuchet MS"/>
              </a:rPr>
              <a:t>Kiraya</a:t>
            </a:r>
            <a:r>
              <a:rPr sz="1900" b="1" spc="15" dirty="0">
                <a:latin typeface="Trebuchet MS"/>
                <a:cs typeface="Trebuchet MS"/>
              </a:rPr>
              <a:t> veren</a:t>
            </a:r>
            <a:r>
              <a:rPr sz="1900" b="1" spc="-35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gerçek</a:t>
            </a:r>
            <a:r>
              <a:rPr sz="1900" b="1" spc="-30" dirty="0">
                <a:latin typeface="Trebuchet MS"/>
                <a:cs typeface="Trebuchet MS"/>
              </a:rPr>
              <a:t> </a:t>
            </a:r>
            <a:r>
              <a:rPr sz="1900" b="1" spc="10" dirty="0">
                <a:latin typeface="Trebuchet MS"/>
                <a:cs typeface="Trebuchet MS"/>
              </a:rPr>
              <a:t>kişi </a:t>
            </a:r>
            <a:r>
              <a:rPr sz="1900" b="1" spc="5" dirty="0">
                <a:latin typeface="Trebuchet MS"/>
                <a:cs typeface="Trebuchet MS"/>
              </a:rPr>
              <a:t>ise;</a:t>
            </a:r>
            <a:endParaRPr sz="1900">
              <a:latin typeface="Trebuchet MS"/>
              <a:cs typeface="Trebuchet MS"/>
            </a:endParaRPr>
          </a:p>
          <a:p>
            <a:pPr marL="12700" marR="7620" lvl="1" algn="just">
              <a:lnSpc>
                <a:spcPts val="2090"/>
              </a:lnSpc>
              <a:spcBef>
                <a:spcPts val="900"/>
              </a:spcBef>
              <a:buAutoNum type="arabicParenR"/>
              <a:tabLst>
                <a:tab pos="344170" algn="l"/>
              </a:tabLst>
            </a:pP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Türkiye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Cumhuriyeti kimlik kartı veya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nüfus cüzdanı fotokopisi, yabancı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uyruklu</a:t>
            </a:r>
            <a:r>
              <a:rPr sz="19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ise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pasaport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fotokopisi,</a:t>
            </a:r>
            <a:endParaRPr sz="1900">
              <a:latin typeface="Trebuchet MS"/>
              <a:cs typeface="Trebuchet MS"/>
            </a:endParaRPr>
          </a:p>
          <a:p>
            <a:pPr marL="12700" marR="5080" lvl="1" algn="just">
              <a:lnSpc>
                <a:spcPts val="2080"/>
              </a:lnSpc>
              <a:spcBef>
                <a:spcPts val="880"/>
              </a:spcBef>
              <a:buAutoNum type="arabicParenR"/>
              <a:tabLst>
                <a:tab pos="351790" algn="l"/>
              </a:tabLst>
            </a:pP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Kimlik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belgesi veya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pasaportta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imza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örneğinin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bulunmaması durumunda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imza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beyannamesi,</a:t>
            </a:r>
            <a:endParaRPr sz="1900">
              <a:latin typeface="Trebuchet MS"/>
              <a:cs typeface="Trebuchet MS"/>
            </a:endParaRPr>
          </a:p>
          <a:p>
            <a:pPr marL="319405" indent="-306705" algn="just">
              <a:lnSpc>
                <a:spcPct val="100000"/>
              </a:lnSpc>
              <a:spcBef>
                <a:spcPts val="645"/>
              </a:spcBef>
              <a:buAutoNum type="alphaLcParenR" startAt="2"/>
              <a:tabLst>
                <a:tab pos="319405" algn="l"/>
              </a:tabLst>
            </a:pPr>
            <a:r>
              <a:rPr sz="1900" b="1" dirty="0">
                <a:latin typeface="Trebuchet MS"/>
                <a:cs typeface="Trebuchet MS"/>
              </a:rPr>
              <a:t>Kiraya</a:t>
            </a:r>
            <a:r>
              <a:rPr sz="1900" b="1" spc="-5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veren</a:t>
            </a:r>
            <a:r>
              <a:rPr sz="1900" b="1" spc="-20" dirty="0">
                <a:latin typeface="Trebuchet MS"/>
                <a:cs typeface="Trebuchet MS"/>
              </a:rPr>
              <a:t> </a:t>
            </a:r>
            <a:r>
              <a:rPr sz="1900" b="1" spc="10" dirty="0">
                <a:latin typeface="Trebuchet MS"/>
                <a:cs typeface="Trebuchet MS"/>
              </a:rPr>
              <a:t>tüzel</a:t>
            </a:r>
            <a:r>
              <a:rPr sz="1900" b="1" spc="-5" dirty="0">
                <a:latin typeface="Trebuchet MS"/>
                <a:cs typeface="Trebuchet MS"/>
              </a:rPr>
              <a:t> </a:t>
            </a:r>
            <a:r>
              <a:rPr sz="1900" b="1" spc="5" dirty="0">
                <a:latin typeface="Trebuchet MS"/>
                <a:cs typeface="Trebuchet MS"/>
              </a:rPr>
              <a:t>kişi</a:t>
            </a:r>
            <a:r>
              <a:rPr sz="1900" b="1" spc="20" dirty="0">
                <a:latin typeface="Trebuchet MS"/>
                <a:cs typeface="Trebuchet MS"/>
              </a:rPr>
              <a:t> </a:t>
            </a:r>
            <a:r>
              <a:rPr sz="1900" b="1" spc="10" dirty="0">
                <a:latin typeface="Trebuchet MS"/>
                <a:cs typeface="Trebuchet MS"/>
              </a:rPr>
              <a:t>ise;</a:t>
            </a:r>
            <a:endParaRPr sz="1900">
              <a:latin typeface="Trebuchet MS"/>
              <a:cs typeface="Trebuchet MS"/>
            </a:endParaRPr>
          </a:p>
          <a:p>
            <a:pPr marL="12700" marR="5080" lvl="1" algn="just">
              <a:lnSpc>
                <a:spcPts val="2090"/>
              </a:lnSpc>
              <a:spcBef>
                <a:spcPts val="900"/>
              </a:spcBef>
              <a:buAutoNum type="arabicParenR"/>
              <a:tabLst>
                <a:tab pos="344170" algn="l"/>
              </a:tabLst>
            </a:pP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Ticaret</a:t>
            </a:r>
            <a:r>
              <a:rPr sz="1900" spc="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siciline kayıtlı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tüzel kişiler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için vergi kimlik numarası 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ile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ticaret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sicil numarası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veya MERSİS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numarası,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ticaret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siciline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kayıtlı olmayan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tüzel </a:t>
            </a:r>
            <a:r>
              <a:rPr sz="19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kişiler</a:t>
            </a:r>
            <a:r>
              <a:rPr sz="19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için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vergi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kimlik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numarası,</a:t>
            </a:r>
            <a:endParaRPr sz="1900">
              <a:latin typeface="Trebuchet MS"/>
              <a:cs typeface="Trebuchet MS"/>
            </a:endParaRPr>
          </a:p>
          <a:p>
            <a:pPr marL="12700" marR="5080" lvl="1" algn="just">
              <a:lnSpc>
                <a:spcPct val="91300"/>
              </a:lnSpc>
              <a:spcBef>
                <a:spcPts val="825"/>
              </a:spcBef>
              <a:buAutoNum type="arabicParenR"/>
              <a:tabLst>
                <a:tab pos="312420" algn="l"/>
              </a:tabLst>
            </a:pP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Şirketi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temsile yetkili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kişilere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ilişkin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imza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sirküleri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veya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imza beyannamesi </a:t>
            </a:r>
            <a:r>
              <a:rPr sz="1900" spc="-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üzerinde imza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örneği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bulunan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Türkiye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Cumhuriyeti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kimlik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kartı veya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pasaport</a:t>
            </a:r>
            <a:r>
              <a:rPr sz="19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örneği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8846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15" dirty="0"/>
              <a:t> </a:t>
            </a:r>
            <a:r>
              <a:rPr spc="-30" dirty="0"/>
              <a:t>BELGELERİ-ORTAK</a:t>
            </a:r>
            <a:r>
              <a:rPr dirty="0"/>
              <a:t> BELGELER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07" y="2666501"/>
            <a:ext cx="8913495" cy="37084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985" algn="just">
              <a:lnSpc>
                <a:spcPts val="2170"/>
              </a:lnSpc>
              <a:spcBef>
                <a:spcPts val="380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c) Konut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üzerindeki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mülkiyet haklarını ve diğer ayni hakları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gösteren güncel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tapu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örneği/kaydı,</a:t>
            </a:r>
            <a:endParaRPr sz="20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2000" b="1" dirty="0">
                <a:latin typeface="Trebuchet MS"/>
                <a:cs typeface="Trebuchet MS"/>
              </a:rPr>
              <a:t>ç)</a:t>
            </a:r>
            <a:r>
              <a:rPr sz="2000" b="1" spc="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Konut</a:t>
            </a:r>
            <a:r>
              <a:rPr sz="2000" b="1" spc="10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üzerinde</a:t>
            </a:r>
            <a:r>
              <a:rPr sz="2000" b="1" spc="10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birlikte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mülkiyet </a:t>
            </a:r>
            <a:r>
              <a:rPr sz="2000" b="1" dirty="0">
                <a:latin typeface="Trebuchet MS"/>
                <a:cs typeface="Trebuchet MS"/>
              </a:rPr>
              <a:t>bulunması</a:t>
            </a:r>
            <a:r>
              <a:rPr sz="2000" b="1" spc="30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durumunda;</a:t>
            </a:r>
            <a:endParaRPr sz="2000">
              <a:latin typeface="Trebuchet MS"/>
              <a:cs typeface="Trebuchet MS"/>
            </a:endParaRPr>
          </a:p>
          <a:p>
            <a:pPr marL="413384" marR="5080" indent="-401320" algn="just">
              <a:lnSpc>
                <a:spcPct val="90800"/>
              </a:lnSpc>
              <a:spcBef>
                <a:spcPts val="869"/>
              </a:spcBef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1)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Paylı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mülkiyet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durumunda, </a:t>
            </a:r>
            <a:r>
              <a:rPr sz="2000" spc="5" dirty="0">
                <a:latin typeface="Trebuchet MS"/>
                <a:cs typeface="Trebuchet MS"/>
              </a:rPr>
              <a:t>pay ve paydaş çoğunluğunu </a:t>
            </a:r>
            <a:r>
              <a:rPr sz="2000" dirty="0">
                <a:latin typeface="Trebuchet MS"/>
                <a:cs typeface="Trebuchet MS"/>
              </a:rPr>
              <a:t>sağlayacak </a:t>
            </a:r>
            <a:r>
              <a:rPr sz="2000" spc="5" dirty="0">
                <a:latin typeface="Trebuchet MS"/>
                <a:cs typeface="Trebuchet MS"/>
              </a:rPr>
              <a:t>şekilde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başvuruya onay veren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maliklere ilişkin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yukarıda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(a)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(b)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maddelerinde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belirtilen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belgeler</a:t>
            </a:r>
            <a:r>
              <a:rPr sz="2000" spc="6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başvuruya  onay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verdiklerine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dair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imzalı beyanları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ile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Bakanlık nezdinde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temsil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ilzama yetkili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Bakanlığa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karşı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sorumlu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olan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kiraya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verenin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belirtildiği,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maliklerin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yazılı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beyanı.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90700"/>
              </a:lnSpc>
              <a:spcBef>
                <a:spcPts val="880"/>
              </a:spcBef>
            </a:pPr>
            <a:r>
              <a:rPr sz="2000" b="1" spc="-50" dirty="0">
                <a:latin typeface="Trebuchet MS"/>
                <a:cs typeface="Trebuchet MS"/>
              </a:rPr>
              <a:t>NOT: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Paylı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mülkiyet tapuda herkesin payının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belli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olduğu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mülkiyettir.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1/4,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1/10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gibi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oranlar ve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hisseler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yazar.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10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pay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mevcutsa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en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az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6’sının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imzalı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beyanı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belgeleri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gerekmektedir.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pay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oranının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aynı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zamanda  hisse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olarak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da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%50’yi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geçmesi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gerekmektedir.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528" y="1697222"/>
            <a:ext cx="497776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15" dirty="0"/>
              <a:t>BAŞVURU</a:t>
            </a:r>
            <a:r>
              <a:rPr sz="2250" dirty="0"/>
              <a:t> </a:t>
            </a:r>
            <a:r>
              <a:rPr sz="2250" spc="-10" dirty="0"/>
              <a:t>BELGELERİ-ORTAK </a:t>
            </a:r>
            <a:r>
              <a:rPr sz="2250" spc="10" dirty="0"/>
              <a:t>BELGELER</a:t>
            </a:r>
            <a:endParaRPr sz="2250"/>
          </a:p>
        </p:txBody>
      </p:sp>
      <p:sp>
        <p:nvSpPr>
          <p:cNvPr id="7" name="object 7"/>
          <p:cNvSpPr txBox="1"/>
          <p:nvPr/>
        </p:nvSpPr>
        <p:spPr>
          <a:xfrm>
            <a:off x="665528" y="2661899"/>
            <a:ext cx="8658860" cy="27838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just">
              <a:lnSpc>
                <a:spcPts val="2460"/>
              </a:lnSpc>
              <a:spcBef>
                <a:spcPts val="409"/>
              </a:spcBef>
            </a:pP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2) </a:t>
            </a:r>
            <a:r>
              <a:rPr sz="2250" b="1" spc="5" dirty="0">
                <a:latin typeface="Trebuchet MS"/>
                <a:cs typeface="Trebuchet MS"/>
              </a:rPr>
              <a:t>Elbirliği </a:t>
            </a:r>
            <a:r>
              <a:rPr sz="2250" b="1" spc="10" dirty="0">
                <a:latin typeface="Trebuchet MS"/>
                <a:cs typeface="Trebuchet MS"/>
              </a:rPr>
              <a:t>mülkiyeti </a:t>
            </a:r>
            <a:r>
              <a:rPr sz="2250" b="1" spc="15" dirty="0">
                <a:latin typeface="Trebuchet MS"/>
                <a:cs typeface="Trebuchet MS"/>
              </a:rPr>
              <a:t>durumunda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tüm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maliklere ilişkin (a) 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(b)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bentlerinde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belirtilen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belgeler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başvuruya 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onay 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verdiklerine </a:t>
            </a:r>
            <a:r>
              <a:rPr sz="2250" spc="-6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dair imzalı beyanları Bakanlık nezdinde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temsil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ilzama yetkili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250" spc="-6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Bakanlığa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karşı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sorumlu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olan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kiraya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verenin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belirtildiği,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tüm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maliklerin</a:t>
            </a:r>
            <a:r>
              <a:rPr sz="225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yazılı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beyanı.</a:t>
            </a:r>
            <a:endParaRPr sz="22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Trebuchet MS"/>
              <a:cs typeface="Trebuchet MS"/>
            </a:endParaRPr>
          </a:p>
          <a:p>
            <a:pPr marL="12700" marR="7620">
              <a:lnSpc>
                <a:spcPts val="2470"/>
              </a:lnSpc>
            </a:pPr>
            <a:r>
              <a:rPr sz="2250" b="1" spc="-50" dirty="0">
                <a:latin typeface="Trebuchet MS"/>
                <a:cs typeface="Trebuchet MS"/>
              </a:rPr>
              <a:t>NOT:</a:t>
            </a:r>
            <a:r>
              <a:rPr sz="2250" b="1" spc="190" dirty="0"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Elbirliği</a:t>
            </a:r>
            <a:r>
              <a:rPr sz="2250" spc="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mülkiyetinde</a:t>
            </a:r>
            <a:r>
              <a:rPr sz="2250" spc="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oranlar</a:t>
            </a:r>
            <a:r>
              <a:rPr sz="2250" spc="1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belli</a:t>
            </a:r>
            <a:r>
              <a:rPr sz="2250" spc="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30" dirty="0">
                <a:solidFill>
                  <a:srgbClr val="FFFFFF"/>
                </a:solidFill>
                <a:latin typeface="Trebuchet MS"/>
                <a:cs typeface="Trebuchet MS"/>
              </a:rPr>
              <a:t>değildir.</a:t>
            </a:r>
            <a:r>
              <a:rPr sz="2250" spc="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250" spc="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nedenle</a:t>
            </a:r>
            <a:r>
              <a:rPr sz="2250" spc="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tüm </a:t>
            </a:r>
            <a:r>
              <a:rPr sz="2250" spc="-6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hak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sahiplerinin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imzalı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beyanı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belgeleri</a:t>
            </a:r>
            <a:r>
              <a:rPr sz="225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gerekmektedir.</a:t>
            </a:r>
            <a:endParaRPr sz="22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8846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15" dirty="0"/>
              <a:t> </a:t>
            </a:r>
            <a:r>
              <a:rPr spc="-30" dirty="0"/>
              <a:t>BELGELERİ-ORTAK</a:t>
            </a:r>
            <a:r>
              <a:rPr dirty="0"/>
              <a:t> BELGELER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07" y="2654261"/>
            <a:ext cx="8829040" cy="37852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715" algn="just">
              <a:lnSpc>
                <a:spcPct val="91100"/>
              </a:lnSpc>
              <a:spcBef>
                <a:spcPts val="405"/>
              </a:spcBef>
            </a:pP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d)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-70" dirty="0">
                <a:solidFill>
                  <a:srgbClr val="FFFFFF"/>
                </a:solidFill>
                <a:latin typeface="Trebuchet MS"/>
                <a:cs typeface="Trebuchet MS"/>
              </a:rPr>
              <a:t>Tapu</a:t>
            </a:r>
            <a:r>
              <a:rPr sz="26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kaydında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konut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amaçlı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kat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irtifakı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ya</a:t>
            </a:r>
            <a:r>
              <a:rPr sz="26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kat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mülkiyeti bulunmayan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bağımsız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bölümler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için konut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olarak </a:t>
            </a:r>
            <a:r>
              <a:rPr sz="2600" spc="-7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düzenlenmiş yapı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kayıt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belgesi 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(Ruhsatta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tarla,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arsa vb.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yazıyorsa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tapu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ile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birlikte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«konut»  olarak  düzenlenmiş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yapı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kayıt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belgesi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eklenmesi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zorunludur)</a:t>
            </a:r>
            <a:endParaRPr sz="2600">
              <a:latin typeface="Trebuchet MS"/>
              <a:cs typeface="Trebuchet MS"/>
            </a:endParaRPr>
          </a:p>
          <a:p>
            <a:pPr marL="12700" marR="5080" algn="just">
              <a:lnSpc>
                <a:spcPct val="91100"/>
              </a:lnSpc>
              <a:spcBef>
                <a:spcPts val="875"/>
              </a:spcBef>
            </a:pPr>
            <a:r>
              <a:rPr sz="2600" b="1" spc="-60" dirty="0">
                <a:latin typeface="Trebuchet MS"/>
                <a:cs typeface="Trebuchet MS"/>
              </a:rPr>
              <a:t>NOT: </a:t>
            </a:r>
            <a:r>
              <a:rPr sz="2600" spc="-50" dirty="0">
                <a:solidFill>
                  <a:srgbClr val="FFFFFF"/>
                </a:solidFill>
                <a:latin typeface="Trebuchet MS"/>
                <a:cs typeface="Trebuchet MS"/>
              </a:rPr>
              <a:t>Yapı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kayıt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belgelerinin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geçerliliği üzerindeki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karekod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aracılığıyla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tarafımızdan</a:t>
            </a:r>
            <a:r>
              <a:rPr sz="26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kontrol</a:t>
            </a:r>
            <a:r>
              <a:rPr sz="26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edilecek,</a:t>
            </a:r>
            <a:r>
              <a:rPr sz="26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tereddüte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düşülmesi durumunda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ilgili kurumlardan teyit </a:t>
            </a:r>
            <a:r>
              <a:rPr sz="2600" spc="-20" dirty="0">
                <a:solidFill>
                  <a:srgbClr val="FFFFFF"/>
                </a:solidFill>
                <a:latin typeface="Trebuchet MS"/>
                <a:cs typeface="Trebuchet MS"/>
              </a:rPr>
              <a:t>edilecektir. </a:t>
            </a:r>
            <a:r>
              <a:rPr sz="26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Bu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nedenle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geçerliliği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sona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ermiş, iptal edilmiş yapı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kayıt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ruhsatlarının</a:t>
            </a:r>
            <a:r>
              <a:rPr sz="26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sisteme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yüklenmemesi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Trebuchet MS"/>
                <a:cs typeface="Trebuchet MS"/>
              </a:rPr>
              <a:t>gerekmektedir.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76339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20" dirty="0"/>
              <a:t> </a:t>
            </a:r>
            <a:r>
              <a:rPr dirty="0"/>
              <a:t>BELGELERİ-BİNALAR</a:t>
            </a:r>
            <a:r>
              <a:rPr spc="15" dirty="0"/>
              <a:t> </a:t>
            </a:r>
            <a:r>
              <a:rPr spc="-10" dirty="0"/>
              <a:t>VE</a:t>
            </a:r>
            <a:r>
              <a:rPr dirty="0"/>
              <a:t> BLOKLAR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25" y="2598825"/>
            <a:ext cx="9165590" cy="3948429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15"/>
              </a:spcBef>
            </a:pPr>
            <a:r>
              <a:rPr sz="1800" b="1" spc="15" dirty="0">
                <a:latin typeface="Trebuchet MS"/>
                <a:cs typeface="Trebuchet MS"/>
              </a:rPr>
              <a:t>Ortak</a:t>
            </a:r>
            <a:r>
              <a:rPr sz="1800" b="1" spc="20" dirty="0">
                <a:latin typeface="Trebuchet MS"/>
                <a:cs typeface="Trebuchet MS"/>
              </a:rPr>
              <a:t> </a:t>
            </a:r>
            <a:r>
              <a:rPr sz="1800" b="1" spc="15" dirty="0">
                <a:latin typeface="Trebuchet MS"/>
                <a:cs typeface="Trebuchet MS"/>
              </a:rPr>
              <a:t>belgelere</a:t>
            </a:r>
            <a:r>
              <a:rPr sz="1800" b="1" spc="45" dirty="0">
                <a:latin typeface="Trebuchet MS"/>
                <a:cs typeface="Trebuchet MS"/>
              </a:rPr>
              <a:t> </a:t>
            </a:r>
            <a:r>
              <a:rPr sz="1800" b="1" spc="20" dirty="0">
                <a:latin typeface="Trebuchet MS"/>
                <a:cs typeface="Trebuchet MS"/>
              </a:rPr>
              <a:t>ek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olarak:</a:t>
            </a:r>
            <a:endParaRPr sz="1800">
              <a:latin typeface="Trebuchet MS"/>
              <a:cs typeface="Trebuchet MS"/>
            </a:endParaRPr>
          </a:p>
          <a:p>
            <a:pPr marL="213360" marR="6350" indent="-201295" algn="just">
              <a:lnSpc>
                <a:spcPct val="102200"/>
              </a:lnSpc>
              <a:spcBef>
                <a:spcPts val="875"/>
              </a:spcBef>
              <a:buFont typeface="Arial MT"/>
              <a:buChar char="•"/>
              <a:tabLst>
                <a:tab pos="213995" algn="l"/>
              </a:tabLst>
            </a:pP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Başvuruya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konu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bağımsız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 bölümün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bulunduğu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binada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(blokta)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yer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alan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«konut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nitelikli»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tüm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bağımsız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bölümlerin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kat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malikleri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 tarafından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20" dirty="0">
                <a:latin typeface="Trebuchet MS"/>
                <a:cs typeface="Trebuchet MS"/>
              </a:rPr>
              <a:t>oy</a:t>
            </a:r>
            <a:r>
              <a:rPr sz="1800" b="1" spc="25" dirty="0">
                <a:latin typeface="Trebuchet MS"/>
                <a:cs typeface="Trebuchet MS"/>
              </a:rPr>
              <a:t> </a:t>
            </a:r>
            <a:r>
              <a:rPr sz="1800" b="1" spc="15" dirty="0">
                <a:latin typeface="Trebuchet MS"/>
                <a:cs typeface="Trebuchet MS"/>
              </a:rPr>
              <a:t>birliği</a:t>
            </a:r>
            <a:r>
              <a:rPr sz="1800" b="1" spc="20" dirty="0"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ile 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alınan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kararın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noter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onaylı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örneği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02400"/>
              </a:lnSpc>
              <a:spcBef>
                <a:spcPts val="875"/>
              </a:spcBef>
            </a:pPr>
            <a:r>
              <a:rPr sz="1800" b="1" spc="-30" dirty="0">
                <a:latin typeface="Trebuchet MS"/>
                <a:cs typeface="Trebuchet MS"/>
              </a:rPr>
              <a:t>NOT: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Sadece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tapusunda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konut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yazan maliklerden onay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alınacaktır.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Dükkan,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ofis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vb.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tapuların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maliklerinden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onay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alınmayacaktır.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Apartman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yönetimi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tarafından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oybirliğiyle alınan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kararın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apartman yönetimi karar defterine işlenmesi ve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bu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defterin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noterden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onaylatılarak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şekilde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sisteme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yüklenmesi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yeterlidir.</a:t>
            </a:r>
            <a:endParaRPr sz="1800">
              <a:latin typeface="Trebuchet MS"/>
              <a:cs typeface="Trebuchet MS"/>
            </a:endParaRPr>
          </a:p>
          <a:p>
            <a:pPr marL="12700" marR="5715" algn="just">
              <a:lnSpc>
                <a:spcPct val="102200"/>
              </a:lnSpc>
              <a:spcBef>
                <a:spcPts val="875"/>
              </a:spcBef>
            </a:pPr>
            <a:r>
              <a:rPr sz="1800" b="1" spc="-30" dirty="0">
                <a:latin typeface="Trebuchet MS"/>
                <a:cs typeface="Trebuchet MS"/>
              </a:rPr>
              <a:t>NOT: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Kat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malikleri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genel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kurulu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tarafından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 katılanların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oybirliği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ile  olsa 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dahi 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-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alınmış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olan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karar ya da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yönetim planında kiralamaya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izin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verilen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hüküm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bulunması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yeterli</a:t>
            </a:r>
            <a:r>
              <a:rPr sz="1800" spc="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değildir.</a:t>
            </a:r>
            <a:endParaRPr sz="1800">
              <a:latin typeface="Trebuchet MS"/>
              <a:cs typeface="Trebuchet MS"/>
            </a:endParaRPr>
          </a:p>
          <a:p>
            <a:pPr marL="1412875" algn="just">
              <a:lnSpc>
                <a:spcPct val="100000"/>
              </a:lnSpc>
              <a:spcBef>
                <a:spcPts val="925"/>
              </a:spcBef>
            </a:pP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Müstakil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ev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villalarda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muvafakat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alınmasına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gerek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yoktur.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76339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20" dirty="0"/>
              <a:t> </a:t>
            </a:r>
            <a:r>
              <a:rPr dirty="0"/>
              <a:t>BELGELERİ-BİNALAR</a:t>
            </a:r>
            <a:r>
              <a:rPr spc="15" dirty="0"/>
              <a:t> </a:t>
            </a:r>
            <a:r>
              <a:rPr spc="-10" dirty="0"/>
              <a:t>VE</a:t>
            </a:r>
            <a:r>
              <a:rPr dirty="0"/>
              <a:t> BLOKLAR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22" y="2843240"/>
            <a:ext cx="9044940" cy="2011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marR="5080" indent="-201295" algn="just">
              <a:lnSpc>
                <a:spcPct val="101600"/>
              </a:lnSpc>
              <a:spcBef>
                <a:spcPts val="95"/>
              </a:spcBef>
              <a:buFont typeface="Arial MT"/>
              <a:buChar char="•"/>
              <a:tabLst>
                <a:tab pos="213995" algn="l"/>
              </a:tabLst>
            </a:pPr>
            <a:r>
              <a:rPr sz="1900" spc="-15" dirty="0">
                <a:solidFill>
                  <a:srgbClr val="FFFFFF"/>
                </a:solidFill>
                <a:latin typeface="Trebuchet MS"/>
                <a:cs typeface="Trebuchet MS"/>
              </a:rPr>
              <a:t>Aynı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binada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aynı kiraya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veren adına izin belgesi talep edilen konut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sayısının </a:t>
            </a:r>
            <a:r>
              <a:rPr sz="1900" b="1" spc="15" dirty="0">
                <a:latin typeface="Trebuchet MS"/>
                <a:cs typeface="Trebuchet MS"/>
              </a:rPr>
              <a:t>beşi </a:t>
            </a:r>
            <a:r>
              <a:rPr sz="1900" b="1" spc="-560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geçmesi</a:t>
            </a:r>
            <a:r>
              <a:rPr sz="1900" b="1" spc="-10" dirty="0"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durumunda,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ilave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olarak;</a:t>
            </a:r>
            <a:endParaRPr sz="1900">
              <a:latin typeface="Trebuchet MS"/>
              <a:cs typeface="Trebuchet MS"/>
            </a:endParaRPr>
          </a:p>
          <a:p>
            <a:pPr marL="304165" indent="-292100" algn="just">
              <a:lnSpc>
                <a:spcPct val="100000"/>
              </a:lnSpc>
              <a:spcBef>
                <a:spcPts val="910"/>
              </a:spcBef>
              <a:buAutoNum type="arabicParenR"/>
              <a:tabLst>
                <a:tab pos="304800" algn="l"/>
              </a:tabLst>
            </a:pP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İşyeri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20" dirty="0">
                <a:solidFill>
                  <a:srgbClr val="FFFFFF"/>
                </a:solidFill>
                <a:latin typeface="Trebuchet MS"/>
                <a:cs typeface="Trebuchet MS"/>
              </a:rPr>
              <a:t>açma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çalışma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ruhsatı;</a:t>
            </a:r>
            <a:endParaRPr sz="1900">
              <a:latin typeface="Trebuchet MS"/>
              <a:cs typeface="Trebuchet MS"/>
            </a:endParaRPr>
          </a:p>
          <a:p>
            <a:pPr marL="12700" marR="5080" algn="just">
              <a:lnSpc>
                <a:spcPct val="101299"/>
              </a:lnSpc>
              <a:spcBef>
                <a:spcPts val="885"/>
              </a:spcBef>
              <a:buAutoNum type="arabicParenR"/>
              <a:tabLst>
                <a:tab pos="408305" algn="l"/>
              </a:tabLst>
            </a:pP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Başvuruya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konu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binanın,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birden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fazla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bağımsız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bölüm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içeren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binalardan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(bloklardan) oluşan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konut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sitelerinde yer alması durumunda ise, sitedeki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tüm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kat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malikleri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tarafından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oy</a:t>
            </a:r>
            <a:r>
              <a:rPr sz="19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birliği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ile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alınan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kararın</a:t>
            </a:r>
            <a:r>
              <a:rPr sz="19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noter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onaylı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örneği.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522" y="5345633"/>
            <a:ext cx="9045575" cy="908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95"/>
              </a:spcBef>
            </a:pPr>
            <a:r>
              <a:rPr sz="1900" b="1" spc="-40" dirty="0">
                <a:latin typeface="Trebuchet MS"/>
                <a:cs typeface="Trebuchet MS"/>
              </a:rPr>
              <a:t>NOT: </a:t>
            </a:r>
            <a:r>
              <a:rPr sz="1900" b="1" spc="5" dirty="0">
                <a:latin typeface="Trebuchet MS"/>
                <a:cs typeface="Trebuchet MS"/>
              </a:rPr>
              <a:t>Sitelerde </a:t>
            </a:r>
            <a:r>
              <a:rPr sz="1900" b="1" spc="10" dirty="0">
                <a:latin typeface="Trebuchet MS"/>
                <a:cs typeface="Trebuchet MS"/>
              </a:rPr>
              <a:t>aynı binada aynı </a:t>
            </a:r>
            <a:r>
              <a:rPr sz="1900" b="1" spc="5" dirty="0">
                <a:latin typeface="Trebuchet MS"/>
                <a:cs typeface="Trebuchet MS"/>
              </a:rPr>
              <a:t>kişi </a:t>
            </a:r>
            <a:r>
              <a:rPr sz="1900" b="1" spc="10" dirty="0">
                <a:latin typeface="Trebuchet MS"/>
                <a:cs typeface="Trebuchet MS"/>
              </a:rPr>
              <a:t>adına </a:t>
            </a:r>
            <a:r>
              <a:rPr sz="1900" b="1" spc="5" dirty="0">
                <a:latin typeface="Trebuchet MS"/>
                <a:cs typeface="Trebuchet MS"/>
              </a:rPr>
              <a:t>izin </a:t>
            </a:r>
            <a:r>
              <a:rPr sz="1900" b="1" spc="10" dirty="0">
                <a:latin typeface="Trebuchet MS"/>
                <a:cs typeface="Trebuchet MS"/>
              </a:rPr>
              <a:t>belgesi talep </a:t>
            </a:r>
            <a:r>
              <a:rPr sz="1900" b="1" spc="5" dirty="0">
                <a:latin typeface="Trebuchet MS"/>
                <a:cs typeface="Trebuchet MS"/>
              </a:rPr>
              <a:t>edilen </a:t>
            </a:r>
            <a:r>
              <a:rPr sz="1900" b="1" spc="15" dirty="0">
                <a:latin typeface="Trebuchet MS"/>
                <a:cs typeface="Trebuchet MS"/>
              </a:rPr>
              <a:t>konut </a:t>
            </a:r>
            <a:r>
              <a:rPr sz="1900" b="1" spc="10" dirty="0">
                <a:latin typeface="Trebuchet MS"/>
                <a:cs typeface="Trebuchet MS"/>
              </a:rPr>
              <a:t>sayısı </a:t>
            </a:r>
            <a:r>
              <a:rPr sz="1900" b="1" spc="-560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5 </a:t>
            </a:r>
            <a:r>
              <a:rPr sz="1900" b="1" spc="20" dirty="0">
                <a:latin typeface="Trebuchet MS"/>
                <a:cs typeface="Trebuchet MS"/>
              </a:rPr>
              <a:t>ve </a:t>
            </a:r>
            <a:r>
              <a:rPr sz="1900" b="1" spc="10" dirty="0">
                <a:latin typeface="Trebuchet MS"/>
                <a:cs typeface="Trebuchet MS"/>
              </a:rPr>
              <a:t>altındaysa</a:t>
            </a:r>
            <a:r>
              <a:rPr sz="1900" b="1" spc="15" dirty="0">
                <a:latin typeface="Trebuchet MS"/>
                <a:cs typeface="Trebuchet MS"/>
              </a:rPr>
              <a:t> </a:t>
            </a:r>
            <a:r>
              <a:rPr sz="1900" b="1" spc="10" dirty="0">
                <a:latin typeface="Trebuchet MS"/>
                <a:cs typeface="Trebuchet MS"/>
              </a:rPr>
              <a:t>sadece </a:t>
            </a:r>
            <a:r>
              <a:rPr sz="1900" b="1" spc="15" dirty="0">
                <a:latin typeface="Trebuchet MS"/>
                <a:cs typeface="Trebuchet MS"/>
              </a:rPr>
              <a:t>o </a:t>
            </a:r>
            <a:r>
              <a:rPr sz="1900" b="1" spc="10" dirty="0">
                <a:latin typeface="Trebuchet MS"/>
                <a:cs typeface="Trebuchet MS"/>
              </a:rPr>
              <a:t>binadaki  maliklerden </a:t>
            </a:r>
            <a:r>
              <a:rPr sz="1900" b="1" spc="5" dirty="0">
                <a:latin typeface="Trebuchet MS"/>
                <a:cs typeface="Trebuchet MS"/>
              </a:rPr>
              <a:t>muvafakat  </a:t>
            </a:r>
            <a:r>
              <a:rPr sz="1900" b="1" spc="15" dirty="0">
                <a:latin typeface="Trebuchet MS"/>
                <a:cs typeface="Trebuchet MS"/>
              </a:rPr>
              <a:t>almak </a:t>
            </a:r>
            <a:r>
              <a:rPr sz="1900" b="1" spc="10" dirty="0">
                <a:latin typeface="Trebuchet MS"/>
                <a:cs typeface="Trebuchet MS"/>
              </a:rPr>
              <a:t>yeterliyken </a:t>
            </a:r>
            <a:r>
              <a:rPr sz="1900" b="1" spc="15" dirty="0">
                <a:latin typeface="Trebuchet MS"/>
                <a:cs typeface="Trebuchet MS"/>
              </a:rPr>
              <a:t> bu</a:t>
            </a:r>
            <a:r>
              <a:rPr sz="1900" b="1" spc="5" dirty="0">
                <a:latin typeface="Trebuchet MS"/>
                <a:cs typeface="Trebuchet MS"/>
              </a:rPr>
              <a:t> </a:t>
            </a:r>
            <a:r>
              <a:rPr sz="1900" b="1" spc="10" dirty="0">
                <a:latin typeface="Trebuchet MS"/>
                <a:cs typeface="Trebuchet MS"/>
              </a:rPr>
              <a:t>sayı</a:t>
            </a:r>
            <a:r>
              <a:rPr sz="1900" b="1" spc="-10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5’i</a:t>
            </a:r>
            <a:r>
              <a:rPr sz="1900" b="1" spc="10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geçiyorsa</a:t>
            </a:r>
            <a:r>
              <a:rPr sz="1900" b="1" spc="-20" dirty="0">
                <a:latin typeface="Trebuchet MS"/>
                <a:cs typeface="Trebuchet MS"/>
              </a:rPr>
              <a:t> </a:t>
            </a:r>
            <a:r>
              <a:rPr sz="1900" b="1" spc="15" dirty="0">
                <a:latin typeface="Trebuchet MS"/>
                <a:cs typeface="Trebuchet MS"/>
              </a:rPr>
              <a:t>tüm</a:t>
            </a:r>
            <a:r>
              <a:rPr sz="1900" b="1" spc="10" dirty="0">
                <a:latin typeface="Trebuchet MS"/>
                <a:cs typeface="Trebuchet MS"/>
              </a:rPr>
              <a:t> binalardan</a:t>
            </a:r>
            <a:r>
              <a:rPr sz="1900" b="1" spc="5" dirty="0">
                <a:latin typeface="Trebuchet MS"/>
                <a:cs typeface="Trebuchet MS"/>
              </a:rPr>
              <a:t> muvafakat</a:t>
            </a:r>
            <a:r>
              <a:rPr sz="1900" b="1" spc="-10" dirty="0">
                <a:latin typeface="Trebuchet MS"/>
                <a:cs typeface="Trebuchet MS"/>
              </a:rPr>
              <a:t> </a:t>
            </a:r>
            <a:r>
              <a:rPr sz="1900" b="1" spc="10" dirty="0">
                <a:latin typeface="Trebuchet MS"/>
                <a:cs typeface="Trebuchet MS"/>
              </a:rPr>
              <a:t>alınması</a:t>
            </a:r>
            <a:r>
              <a:rPr sz="1900" b="1" spc="25" dirty="0">
                <a:latin typeface="Trebuchet MS"/>
                <a:cs typeface="Trebuchet MS"/>
              </a:rPr>
              <a:t> </a:t>
            </a:r>
            <a:r>
              <a:rPr sz="1900" b="1" spc="-5" dirty="0">
                <a:latin typeface="Trebuchet MS"/>
                <a:cs typeface="Trebuchet MS"/>
              </a:rPr>
              <a:t>gerekmektedir.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76339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20" dirty="0"/>
              <a:t> </a:t>
            </a:r>
            <a:r>
              <a:rPr dirty="0"/>
              <a:t>BELGELERİ-BİNALAR</a:t>
            </a:r>
            <a:r>
              <a:rPr spc="15" dirty="0"/>
              <a:t> </a:t>
            </a:r>
            <a:r>
              <a:rPr spc="-10" dirty="0"/>
              <a:t>VE</a:t>
            </a:r>
            <a:r>
              <a:rPr dirty="0"/>
              <a:t> BLOKLAR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54630" y="2608584"/>
            <a:ext cx="7313295" cy="365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Her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blokta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20’şer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dairenin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olduğu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bloktan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oluşan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bir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sitede</a:t>
            </a:r>
            <a:endParaRPr sz="2100">
              <a:latin typeface="Trebuchet MS"/>
              <a:cs typeface="Trebuchet MS"/>
            </a:endParaRPr>
          </a:p>
          <a:p>
            <a:pPr marL="532130" marR="527050" indent="635" algn="ctr">
              <a:lnSpc>
                <a:spcPct val="344800"/>
              </a:lnSpc>
            </a:pP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Aynı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altında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talep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ediliyorsa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Yalnızca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binadaki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maliklerin</a:t>
            </a:r>
            <a:r>
              <a:rPr sz="21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muvafakati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alınır </a:t>
            </a:r>
            <a:r>
              <a:rPr sz="21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bloktaki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diğer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malik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onayı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07991" y="3041903"/>
            <a:ext cx="318770" cy="680085"/>
            <a:chOff x="4507991" y="3041903"/>
            <a:chExt cx="318770" cy="680085"/>
          </a:xfrm>
        </p:grpSpPr>
        <p:sp>
          <p:nvSpPr>
            <p:cNvPr id="9" name="object 9"/>
            <p:cNvSpPr/>
            <p:nvPr/>
          </p:nvSpPr>
          <p:spPr>
            <a:xfrm>
              <a:off x="4521707" y="3046475"/>
              <a:ext cx="291465" cy="668020"/>
            </a:xfrm>
            <a:custGeom>
              <a:avLst/>
              <a:gdLst/>
              <a:ahLst/>
              <a:cxnLst/>
              <a:rect l="l" t="t" r="r" b="b"/>
              <a:pathLst>
                <a:path w="291464" h="668020">
                  <a:moveTo>
                    <a:pt x="144780" y="667512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8"/>
                  </a:lnTo>
                  <a:lnTo>
                    <a:pt x="291083" y="521208"/>
                  </a:lnTo>
                  <a:lnTo>
                    <a:pt x="144780" y="667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07991" y="3041903"/>
              <a:ext cx="318770" cy="680085"/>
            </a:xfrm>
            <a:custGeom>
              <a:avLst/>
              <a:gdLst/>
              <a:ahLst/>
              <a:cxnLst/>
              <a:rect l="l" t="t" r="r" b="b"/>
              <a:pathLst>
                <a:path w="318770" h="680085">
                  <a:moveTo>
                    <a:pt x="80772" y="525780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4571"/>
                  </a:lnTo>
                  <a:lnTo>
                    <a:pt x="91440" y="4571"/>
                  </a:lnTo>
                  <a:lnTo>
                    <a:pt x="86868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5780"/>
                  </a:lnTo>
                  <a:close/>
                </a:path>
                <a:path w="318770" h="680085">
                  <a:moveTo>
                    <a:pt x="91440" y="10668"/>
                  </a:moveTo>
                  <a:lnTo>
                    <a:pt x="86868" y="10668"/>
                  </a:lnTo>
                  <a:lnTo>
                    <a:pt x="91440" y="4571"/>
                  </a:lnTo>
                  <a:lnTo>
                    <a:pt x="91440" y="10668"/>
                  </a:lnTo>
                  <a:close/>
                </a:path>
                <a:path w="318770" h="680085">
                  <a:moveTo>
                    <a:pt x="227076" y="10668"/>
                  </a:moveTo>
                  <a:lnTo>
                    <a:pt x="91440" y="10668"/>
                  </a:lnTo>
                  <a:lnTo>
                    <a:pt x="91440" y="4571"/>
                  </a:lnTo>
                  <a:lnTo>
                    <a:pt x="227076" y="4571"/>
                  </a:lnTo>
                  <a:lnTo>
                    <a:pt x="227076" y="10668"/>
                  </a:lnTo>
                  <a:close/>
                </a:path>
                <a:path w="318770" h="680085">
                  <a:moveTo>
                    <a:pt x="291084" y="531876"/>
                  </a:moveTo>
                  <a:lnTo>
                    <a:pt x="227076" y="531876"/>
                  </a:lnTo>
                  <a:lnTo>
                    <a:pt x="227076" y="4571"/>
                  </a:lnTo>
                  <a:lnTo>
                    <a:pt x="231648" y="10668"/>
                  </a:lnTo>
                  <a:lnTo>
                    <a:pt x="237743" y="10668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5780"/>
                  </a:lnTo>
                  <a:lnTo>
                    <a:pt x="297180" y="525780"/>
                  </a:lnTo>
                  <a:lnTo>
                    <a:pt x="291084" y="531876"/>
                  </a:lnTo>
                  <a:close/>
                </a:path>
                <a:path w="318770" h="680085">
                  <a:moveTo>
                    <a:pt x="237743" y="10668"/>
                  </a:moveTo>
                  <a:lnTo>
                    <a:pt x="231648" y="10668"/>
                  </a:lnTo>
                  <a:lnTo>
                    <a:pt x="227076" y="4571"/>
                  </a:lnTo>
                  <a:lnTo>
                    <a:pt x="237743" y="4571"/>
                  </a:lnTo>
                  <a:lnTo>
                    <a:pt x="237743" y="10668"/>
                  </a:lnTo>
                  <a:close/>
                </a:path>
                <a:path w="31877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1876"/>
                  </a:lnTo>
                  <a:lnTo>
                    <a:pt x="27432" y="531876"/>
                  </a:lnTo>
                  <a:lnTo>
                    <a:pt x="159258" y="663702"/>
                  </a:lnTo>
                  <a:lnTo>
                    <a:pt x="155448" y="667512"/>
                  </a:lnTo>
                  <a:lnTo>
                    <a:pt x="170805" y="667512"/>
                  </a:lnTo>
                  <a:lnTo>
                    <a:pt x="158495" y="679704"/>
                  </a:lnTo>
                  <a:close/>
                </a:path>
                <a:path w="318770" h="680085">
                  <a:moveTo>
                    <a:pt x="91440" y="525780"/>
                  </a:moveTo>
                  <a:lnTo>
                    <a:pt x="80772" y="525780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5780"/>
                  </a:lnTo>
                  <a:close/>
                </a:path>
                <a:path w="318770" h="680085">
                  <a:moveTo>
                    <a:pt x="237743" y="525780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5780"/>
                  </a:lnTo>
                  <a:close/>
                </a:path>
                <a:path w="318770" h="680085">
                  <a:moveTo>
                    <a:pt x="297180" y="525780"/>
                  </a:moveTo>
                  <a:lnTo>
                    <a:pt x="237743" y="525780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77" y="522732"/>
                  </a:lnTo>
                  <a:lnTo>
                    <a:pt x="300228" y="522732"/>
                  </a:lnTo>
                  <a:lnTo>
                    <a:pt x="297180" y="525780"/>
                  </a:lnTo>
                  <a:close/>
                </a:path>
                <a:path w="318770" h="680085">
                  <a:moveTo>
                    <a:pt x="27432" y="531876"/>
                  </a:moveTo>
                  <a:lnTo>
                    <a:pt x="13716" y="531876"/>
                  </a:lnTo>
                  <a:lnTo>
                    <a:pt x="18288" y="522732"/>
                  </a:lnTo>
                  <a:lnTo>
                    <a:pt x="27432" y="531876"/>
                  </a:lnTo>
                  <a:close/>
                </a:path>
                <a:path w="318770" h="680085">
                  <a:moveTo>
                    <a:pt x="91440" y="531876"/>
                  </a:moveTo>
                  <a:lnTo>
                    <a:pt x="27432" y="531876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5780"/>
                  </a:lnTo>
                  <a:lnTo>
                    <a:pt x="91440" y="525780"/>
                  </a:lnTo>
                  <a:lnTo>
                    <a:pt x="91440" y="531876"/>
                  </a:lnTo>
                  <a:close/>
                </a:path>
                <a:path w="318770" h="680085">
                  <a:moveTo>
                    <a:pt x="170805" y="667512"/>
                  </a:moveTo>
                  <a:lnTo>
                    <a:pt x="163068" y="667512"/>
                  </a:lnTo>
                  <a:lnTo>
                    <a:pt x="159258" y="663702"/>
                  </a:lnTo>
                  <a:lnTo>
                    <a:pt x="300228" y="522732"/>
                  </a:lnTo>
                  <a:lnTo>
                    <a:pt x="304800" y="531876"/>
                  </a:lnTo>
                  <a:lnTo>
                    <a:pt x="307745" y="531876"/>
                  </a:lnTo>
                  <a:lnTo>
                    <a:pt x="170805" y="667512"/>
                  </a:lnTo>
                  <a:close/>
                </a:path>
                <a:path w="318770" h="680085">
                  <a:moveTo>
                    <a:pt x="307745" y="531876"/>
                  </a:moveTo>
                  <a:lnTo>
                    <a:pt x="304800" y="531876"/>
                  </a:lnTo>
                  <a:lnTo>
                    <a:pt x="300228" y="522732"/>
                  </a:lnTo>
                  <a:lnTo>
                    <a:pt x="316977" y="522732"/>
                  </a:lnTo>
                  <a:lnTo>
                    <a:pt x="307745" y="531876"/>
                  </a:lnTo>
                  <a:close/>
                </a:path>
                <a:path w="318770" h="680085">
                  <a:moveTo>
                    <a:pt x="163068" y="667512"/>
                  </a:moveTo>
                  <a:lnTo>
                    <a:pt x="155448" y="667512"/>
                  </a:lnTo>
                  <a:lnTo>
                    <a:pt x="159258" y="663702"/>
                  </a:lnTo>
                  <a:lnTo>
                    <a:pt x="163068" y="667512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533900" y="4210811"/>
            <a:ext cx="317500" cy="680085"/>
            <a:chOff x="4533900" y="4210811"/>
            <a:chExt cx="317500" cy="680085"/>
          </a:xfrm>
        </p:grpSpPr>
        <p:sp>
          <p:nvSpPr>
            <p:cNvPr id="12" name="object 12"/>
            <p:cNvSpPr/>
            <p:nvPr/>
          </p:nvSpPr>
          <p:spPr>
            <a:xfrm>
              <a:off x="4546091" y="4216908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6304" y="665988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9456" y="0"/>
                  </a:lnTo>
                  <a:lnTo>
                    <a:pt x="219456" y="521208"/>
                  </a:lnTo>
                  <a:lnTo>
                    <a:pt x="291083" y="521208"/>
                  </a:lnTo>
                  <a:lnTo>
                    <a:pt x="146304" y="6659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33900" y="4210811"/>
              <a:ext cx="317500" cy="680085"/>
            </a:xfrm>
            <a:custGeom>
              <a:avLst/>
              <a:gdLst/>
              <a:ahLst/>
              <a:cxnLst/>
              <a:rect l="l" t="t" r="r" b="b"/>
              <a:pathLst>
                <a:path w="317500" h="680085">
                  <a:moveTo>
                    <a:pt x="79248" y="527304"/>
                  </a:moveTo>
                  <a:lnTo>
                    <a:pt x="79248" y="0"/>
                  </a:lnTo>
                  <a:lnTo>
                    <a:pt x="236219" y="0"/>
                  </a:lnTo>
                  <a:lnTo>
                    <a:pt x="236219" y="6095"/>
                  </a:lnTo>
                  <a:lnTo>
                    <a:pt x="91440" y="6095"/>
                  </a:lnTo>
                  <a:lnTo>
                    <a:pt x="85344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5344" y="521208"/>
                  </a:lnTo>
                  <a:lnTo>
                    <a:pt x="79248" y="527304"/>
                  </a:lnTo>
                  <a:close/>
                </a:path>
                <a:path w="317500" h="680085">
                  <a:moveTo>
                    <a:pt x="91440" y="10668"/>
                  </a:moveTo>
                  <a:lnTo>
                    <a:pt x="85344" y="10668"/>
                  </a:lnTo>
                  <a:lnTo>
                    <a:pt x="91440" y="6095"/>
                  </a:lnTo>
                  <a:lnTo>
                    <a:pt x="91440" y="10668"/>
                  </a:lnTo>
                  <a:close/>
                </a:path>
                <a:path w="317500" h="680085">
                  <a:moveTo>
                    <a:pt x="225552" y="10668"/>
                  </a:moveTo>
                  <a:lnTo>
                    <a:pt x="91440" y="10668"/>
                  </a:lnTo>
                  <a:lnTo>
                    <a:pt x="91440" y="6095"/>
                  </a:lnTo>
                  <a:lnTo>
                    <a:pt x="225552" y="6095"/>
                  </a:lnTo>
                  <a:lnTo>
                    <a:pt x="225552" y="10668"/>
                  </a:lnTo>
                  <a:close/>
                </a:path>
                <a:path w="317500" h="680085">
                  <a:moveTo>
                    <a:pt x="291084" y="531876"/>
                  </a:moveTo>
                  <a:lnTo>
                    <a:pt x="225552" y="531876"/>
                  </a:lnTo>
                  <a:lnTo>
                    <a:pt x="225552" y="6095"/>
                  </a:lnTo>
                  <a:lnTo>
                    <a:pt x="231648" y="10668"/>
                  </a:lnTo>
                  <a:lnTo>
                    <a:pt x="236219" y="10668"/>
                  </a:lnTo>
                  <a:lnTo>
                    <a:pt x="236219" y="521208"/>
                  </a:lnTo>
                  <a:lnTo>
                    <a:pt x="231648" y="521208"/>
                  </a:lnTo>
                  <a:lnTo>
                    <a:pt x="236219" y="527304"/>
                  </a:lnTo>
                  <a:lnTo>
                    <a:pt x="295656" y="527304"/>
                  </a:lnTo>
                  <a:lnTo>
                    <a:pt x="291084" y="531876"/>
                  </a:lnTo>
                  <a:close/>
                </a:path>
                <a:path w="317500" h="680085">
                  <a:moveTo>
                    <a:pt x="236219" y="10668"/>
                  </a:moveTo>
                  <a:lnTo>
                    <a:pt x="231648" y="10668"/>
                  </a:lnTo>
                  <a:lnTo>
                    <a:pt x="225552" y="6095"/>
                  </a:lnTo>
                  <a:lnTo>
                    <a:pt x="236219" y="6095"/>
                  </a:lnTo>
                  <a:lnTo>
                    <a:pt x="236219" y="10668"/>
                  </a:lnTo>
                  <a:close/>
                </a:path>
                <a:path w="31750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79248" y="521208"/>
                  </a:lnTo>
                  <a:lnTo>
                    <a:pt x="79248" y="522732"/>
                  </a:lnTo>
                  <a:lnTo>
                    <a:pt x="16764" y="522732"/>
                  </a:lnTo>
                  <a:lnTo>
                    <a:pt x="12192" y="531876"/>
                  </a:lnTo>
                  <a:lnTo>
                    <a:pt x="25812" y="531876"/>
                  </a:lnTo>
                  <a:lnTo>
                    <a:pt x="157753" y="665206"/>
                  </a:lnTo>
                  <a:lnTo>
                    <a:pt x="153924" y="669036"/>
                  </a:lnTo>
                  <a:lnTo>
                    <a:pt x="169163" y="669036"/>
                  </a:lnTo>
                  <a:lnTo>
                    <a:pt x="158495" y="679704"/>
                  </a:lnTo>
                  <a:close/>
                </a:path>
                <a:path w="317500" h="680085">
                  <a:moveTo>
                    <a:pt x="91440" y="527304"/>
                  </a:moveTo>
                  <a:lnTo>
                    <a:pt x="79248" y="527304"/>
                  </a:lnTo>
                  <a:lnTo>
                    <a:pt x="85344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7500" h="680085">
                  <a:moveTo>
                    <a:pt x="236219" y="527304"/>
                  </a:moveTo>
                  <a:lnTo>
                    <a:pt x="231648" y="521208"/>
                  </a:lnTo>
                  <a:lnTo>
                    <a:pt x="236219" y="521208"/>
                  </a:lnTo>
                  <a:lnTo>
                    <a:pt x="236219" y="527304"/>
                  </a:lnTo>
                  <a:close/>
                </a:path>
                <a:path w="317500" h="680085">
                  <a:moveTo>
                    <a:pt x="295656" y="527304"/>
                  </a:moveTo>
                  <a:lnTo>
                    <a:pt x="236219" y="527304"/>
                  </a:lnTo>
                  <a:lnTo>
                    <a:pt x="236219" y="521208"/>
                  </a:lnTo>
                  <a:lnTo>
                    <a:pt x="316991" y="521208"/>
                  </a:lnTo>
                  <a:lnTo>
                    <a:pt x="315467" y="522732"/>
                  </a:lnTo>
                  <a:lnTo>
                    <a:pt x="300228" y="522732"/>
                  </a:lnTo>
                  <a:lnTo>
                    <a:pt x="295656" y="527304"/>
                  </a:lnTo>
                  <a:close/>
                </a:path>
                <a:path w="317500" h="680085">
                  <a:moveTo>
                    <a:pt x="25812" y="531876"/>
                  </a:moveTo>
                  <a:lnTo>
                    <a:pt x="12192" y="531876"/>
                  </a:lnTo>
                  <a:lnTo>
                    <a:pt x="16764" y="522732"/>
                  </a:lnTo>
                  <a:lnTo>
                    <a:pt x="25812" y="531876"/>
                  </a:lnTo>
                  <a:close/>
                </a:path>
                <a:path w="317500" h="680085">
                  <a:moveTo>
                    <a:pt x="91440" y="531876"/>
                  </a:moveTo>
                  <a:lnTo>
                    <a:pt x="25812" y="531876"/>
                  </a:lnTo>
                  <a:lnTo>
                    <a:pt x="16764" y="522732"/>
                  </a:lnTo>
                  <a:lnTo>
                    <a:pt x="79248" y="522732"/>
                  </a:lnTo>
                  <a:lnTo>
                    <a:pt x="79248" y="527304"/>
                  </a:lnTo>
                  <a:lnTo>
                    <a:pt x="91440" y="527304"/>
                  </a:lnTo>
                  <a:lnTo>
                    <a:pt x="91440" y="531876"/>
                  </a:lnTo>
                  <a:close/>
                </a:path>
                <a:path w="317500" h="680085">
                  <a:moveTo>
                    <a:pt x="169163" y="669036"/>
                  </a:moveTo>
                  <a:lnTo>
                    <a:pt x="161543" y="669036"/>
                  </a:lnTo>
                  <a:lnTo>
                    <a:pt x="157753" y="665206"/>
                  </a:lnTo>
                  <a:lnTo>
                    <a:pt x="300228" y="522732"/>
                  </a:lnTo>
                  <a:lnTo>
                    <a:pt x="303276" y="531876"/>
                  </a:lnTo>
                  <a:lnTo>
                    <a:pt x="306323" y="531876"/>
                  </a:lnTo>
                  <a:lnTo>
                    <a:pt x="169163" y="669036"/>
                  </a:lnTo>
                  <a:close/>
                </a:path>
                <a:path w="317500" h="680085">
                  <a:moveTo>
                    <a:pt x="306323" y="531876"/>
                  </a:moveTo>
                  <a:lnTo>
                    <a:pt x="303276" y="531876"/>
                  </a:lnTo>
                  <a:lnTo>
                    <a:pt x="300228" y="522732"/>
                  </a:lnTo>
                  <a:lnTo>
                    <a:pt x="315467" y="522732"/>
                  </a:lnTo>
                  <a:lnTo>
                    <a:pt x="306323" y="531876"/>
                  </a:lnTo>
                  <a:close/>
                </a:path>
                <a:path w="317500" h="680085">
                  <a:moveTo>
                    <a:pt x="161543" y="669036"/>
                  </a:moveTo>
                  <a:lnTo>
                    <a:pt x="153924" y="669036"/>
                  </a:lnTo>
                  <a:lnTo>
                    <a:pt x="157753" y="665206"/>
                  </a:lnTo>
                  <a:lnTo>
                    <a:pt x="161543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535423" y="5317236"/>
            <a:ext cx="317500" cy="680085"/>
            <a:chOff x="4535423" y="5317236"/>
            <a:chExt cx="317500" cy="680085"/>
          </a:xfrm>
        </p:grpSpPr>
        <p:sp>
          <p:nvSpPr>
            <p:cNvPr id="15" name="object 15"/>
            <p:cNvSpPr/>
            <p:nvPr/>
          </p:nvSpPr>
          <p:spPr>
            <a:xfrm>
              <a:off x="4547615" y="5323332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6303" y="665987"/>
                  </a:moveTo>
                  <a:lnTo>
                    <a:pt x="0" y="521207"/>
                  </a:lnTo>
                  <a:lnTo>
                    <a:pt x="73151" y="521207"/>
                  </a:lnTo>
                  <a:lnTo>
                    <a:pt x="73151" y="0"/>
                  </a:lnTo>
                  <a:lnTo>
                    <a:pt x="219456" y="0"/>
                  </a:lnTo>
                  <a:lnTo>
                    <a:pt x="219456" y="521207"/>
                  </a:lnTo>
                  <a:lnTo>
                    <a:pt x="291083" y="521207"/>
                  </a:lnTo>
                  <a:lnTo>
                    <a:pt x="146303" y="665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35423" y="5317236"/>
              <a:ext cx="317500" cy="680085"/>
            </a:xfrm>
            <a:custGeom>
              <a:avLst/>
              <a:gdLst/>
              <a:ahLst/>
              <a:cxnLst/>
              <a:rect l="l" t="t" r="r" b="b"/>
              <a:pathLst>
                <a:path w="317500" h="680085">
                  <a:moveTo>
                    <a:pt x="79248" y="527304"/>
                  </a:moveTo>
                  <a:lnTo>
                    <a:pt x="79248" y="0"/>
                  </a:lnTo>
                  <a:lnTo>
                    <a:pt x="236219" y="0"/>
                  </a:lnTo>
                  <a:lnTo>
                    <a:pt x="236219" y="6095"/>
                  </a:lnTo>
                  <a:lnTo>
                    <a:pt x="91440" y="6095"/>
                  </a:lnTo>
                  <a:lnTo>
                    <a:pt x="85344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5344" y="521208"/>
                  </a:lnTo>
                  <a:lnTo>
                    <a:pt x="79248" y="527304"/>
                  </a:lnTo>
                  <a:close/>
                </a:path>
                <a:path w="317500" h="680085">
                  <a:moveTo>
                    <a:pt x="91440" y="10668"/>
                  </a:moveTo>
                  <a:lnTo>
                    <a:pt x="85344" y="10668"/>
                  </a:lnTo>
                  <a:lnTo>
                    <a:pt x="91440" y="6095"/>
                  </a:lnTo>
                  <a:lnTo>
                    <a:pt x="91440" y="10668"/>
                  </a:lnTo>
                  <a:close/>
                </a:path>
                <a:path w="317500" h="680085">
                  <a:moveTo>
                    <a:pt x="225552" y="10668"/>
                  </a:moveTo>
                  <a:lnTo>
                    <a:pt x="91440" y="10668"/>
                  </a:lnTo>
                  <a:lnTo>
                    <a:pt x="91440" y="6095"/>
                  </a:lnTo>
                  <a:lnTo>
                    <a:pt x="225552" y="6095"/>
                  </a:lnTo>
                  <a:lnTo>
                    <a:pt x="225552" y="10668"/>
                  </a:lnTo>
                  <a:close/>
                </a:path>
                <a:path w="317500" h="680085">
                  <a:moveTo>
                    <a:pt x="291084" y="531876"/>
                  </a:moveTo>
                  <a:lnTo>
                    <a:pt x="225552" y="531876"/>
                  </a:lnTo>
                  <a:lnTo>
                    <a:pt x="225552" y="6095"/>
                  </a:lnTo>
                  <a:lnTo>
                    <a:pt x="231648" y="10668"/>
                  </a:lnTo>
                  <a:lnTo>
                    <a:pt x="236219" y="10668"/>
                  </a:lnTo>
                  <a:lnTo>
                    <a:pt x="236219" y="521208"/>
                  </a:lnTo>
                  <a:lnTo>
                    <a:pt x="231648" y="521208"/>
                  </a:lnTo>
                  <a:lnTo>
                    <a:pt x="236219" y="527304"/>
                  </a:lnTo>
                  <a:lnTo>
                    <a:pt x="295656" y="527304"/>
                  </a:lnTo>
                  <a:lnTo>
                    <a:pt x="291084" y="531876"/>
                  </a:lnTo>
                  <a:close/>
                </a:path>
                <a:path w="317500" h="680085">
                  <a:moveTo>
                    <a:pt x="236219" y="10668"/>
                  </a:moveTo>
                  <a:lnTo>
                    <a:pt x="231648" y="10668"/>
                  </a:lnTo>
                  <a:lnTo>
                    <a:pt x="225552" y="6095"/>
                  </a:lnTo>
                  <a:lnTo>
                    <a:pt x="236219" y="6095"/>
                  </a:lnTo>
                  <a:lnTo>
                    <a:pt x="236219" y="10668"/>
                  </a:lnTo>
                  <a:close/>
                </a:path>
                <a:path w="31750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79248" y="521208"/>
                  </a:lnTo>
                  <a:lnTo>
                    <a:pt x="79248" y="522732"/>
                  </a:lnTo>
                  <a:lnTo>
                    <a:pt x="16764" y="522732"/>
                  </a:lnTo>
                  <a:lnTo>
                    <a:pt x="12192" y="531876"/>
                  </a:lnTo>
                  <a:lnTo>
                    <a:pt x="25812" y="531876"/>
                  </a:lnTo>
                  <a:lnTo>
                    <a:pt x="157753" y="665206"/>
                  </a:lnTo>
                  <a:lnTo>
                    <a:pt x="153924" y="669036"/>
                  </a:lnTo>
                  <a:lnTo>
                    <a:pt x="169163" y="669036"/>
                  </a:lnTo>
                  <a:lnTo>
                    <a:pt x="158495" y="679704"/>
                  </a:lnTo>
                  <a:close/>
                </a:path>
                <a:path w="317500" h="680085">
                  <a:moveTo>
                    <a:pt x="91440" y="527304"/>
                  </a:moveTo>
                  <a:lnTo>
                    <a:pt x="79248" y="527304"/>
                  </a:lnTo>
                  <a:lnTo>
                    <a:pt x="85344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7500" h="680085">
                  <a:moveTo>
                    <a:pt x="236219" y="527304"/>
                  </a:moveTo>
                  <a:lnTo>
                    <a:pt x="231648" y="521208"/>
                  </a:lnTo>
                  <a:lnTo>
                    <a:pt x="236219" y="521208"/>
                  </a:lnTo>
                  <a:lnTo>
                    <a:pt x="236219" y="527304"/>
                  </a:lnTo>
                  <a:close/>
                </a:path>
                <a:path w="317500" h="680085">
                  <a:moveTo>
                    <a:pt x="295656" y="527304"/>
                  </a:moveTo>
                  <a:lnTo>
                    <a:pt x="236219" y="527304"/>
                  </a:lnTo>
                  <a:lnTo>
                    <a:pt x="236219" y="521208"/>
                  </a:lnTo>
                  <a:lnTo>
                    <a:pt x="316991" y="521208"/>
                  </a:lnTo>
                  <a:lnTo>
                    <a:pt x="315467" y="522732"/>
                  </a:lnTo>
                  <a:lnTo>
                    <a:pt x="300228" y="522732"/>
                  </a:lnTo>
                  <a:lnTo>
                    <a:pt x="295656" y="527304"/>
                  </a:lnTo>
                  <a:close/>
                </a:path>
                <a:path w="317500" h="680085">
                  <a:moveTo>
                    <a:pt x="25812" y="531876"/>
                  </a:moveTo>
                  <a:lnTo>
                    <a:pt x="12192" y="531876"/>
                  </a:lnTo>
                  <a:lnTo>
                    <a:pt x="16764" y="522732"/>
                  </a:lnTo>
                  <a:lnTo>
                    <a:pt x="25812" y="531876"/>
                  </a:lnTo>
                  <a:close/>
                </a:path>
                <a:path w="317500" h="680085">
                  <a:moveTo>
                    <a:pt x="91440" y="531876"/>
                  </a:moveTo>
                  <a:lnTo>
                    <a:pt x="25812" y="531876"/>
                  </a:lnTo>
                  <a:lnTo>
                    <a:pt x="16764" y="522732"/>
                  </a:lnTo>
                  <a:lnTo>
                    <a:pt x="79248" y="522732"/>
                  </a:lnTo>
                  <a:lnTo>
                    <a:pt x="79248" y="527304"/>
                  </a:lnTo>
                  <a:lnTo>
                    <a:pt x="91440" y="527304"/>
                  </a:lnTo>
                  <a:lnTo>
                    <a:pt x="91440" y="531876"/>
                  </a:lnTo>
                  <a:close/>
                </a:path>
                <a:path w="317500" h="680085">
                  <a:moveTo>
                    <a:pt x="169163" y="669036"/>
                  </a:moveTo>
                  <a:lnTo>
                    <a:pt x="161543" y="669036"/>
                  </a:lnTo>
                  <a:lnTo>
                    <a:pt x="157753" y="665206"/>
                  </a:lnTo>
                  <a:lnTo>
                    <a:pt x="300228" y="522732"/>
                  </a:lnTo>
                  <a:lnTo>
                    <a:pt x="303276" y="531876"/>
                  </a:lnTo>
                  <a:lnTo>
                    <a:pt x="306323" y="531876"/>
                  </a:lnTo>
                  <a:lnTo>
                    <a:pt x="169163" y="669036"/>
                  </a:lnTo>
                  <a:close/>
                </a:path>
                <a:path w="317500" h="680085">
                  <a:moveTo>
                    <a:pt x="306323" y="531876"/>
                  </a:moveTo>
                  <a:lnTo>
                    <a:pt x="303276" y="531876"/>
                  </a:lnTo>
                  <a:lnTo>
                    <a:pt x="300228" y="522732"/>
                  </a:lnTo>
                  <a:lnTo>
                    <a:pt x="315467" y="522732"/>
                  </a:lnTo>
                  <a:lnTo>
                    <a:pt x="306323" y="531876"/>
                  </a:lnTo>
                  <a:close/>
                </a:path>
                <a:path w="317500" h="680085">
                  <a:moveTo>
                    <a:pt x="161543" y="669036"/>
                  </a:moveTo>
                  <a:lnTo>
                    <a:pt x="153924" y="669036"/>
                  </a:lnTo>
                  <a:lnTo>
                    <a:pt x="157753" y="665206"/>
                  </a:lnTo>
                  <a:lnTo>
                    <a:pt x="161543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76339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20" dirty="0"/>
              <a:t> </a:t>
            </a:r>
            <a:r>
              <a:rPr dirty="0"/>
              <a:t>BELGELERİ-BİNALAR</a:t>
            </a:r>
            <a:r>
              <a:rPr spc="15" dirty="0"/>
              <a:t> </a:t>
            </a:r>
            <a:r>
              <a:rPr spc="-10" dirty="0"/>
              <a:t>VE</a:t>
            </a:r>
            <a:r>
              <a:rPr dirty="0"/>
              <a:t> BLOKLAR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54630" y="2608584"/>
            <a:ext cx="7313295" cy="365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Her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blokta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20’şer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dairenin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olduğu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bloktan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oluşan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bir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sitede</a:t>
            </a:r>
            <a:endParaRPr sz="2100">
              <a:latin typeface="Trebuchet MS"/>
              <a:cs typeface="Trebuchet MS"/>
            </a:endParaRPr>
          </a:p>
          <a:p>
            <a:pPr marL="178435" marR="172085" algn="ctr">
              <a:lnSpc>
                <a:spcPct val="344800"/>
              </a:lnSpc>
            </a:pP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Aynı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5’in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üstünde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(6,7,8,9…)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talep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ediliyorsa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bloklardaki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maliklerin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muvafakati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alınır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bloklardaki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diğer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99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malik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onayı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07991" y="3041903"/>
            <a:ext cx="318770" cy="680085"/>
            <a:chOff x="4507991" y="3041903"/>
            <a:chExt cx="318770" cy="680085"/>
          </a:xfrm>
        </p:grpSpPr>
        <p:sp>
          <p:nvSpPr>
            <p:cNvPr id="9" name="object 9"/>
            <p:cNvSpPr/>
            <p:nvPr/>
          </p:nvSpPr>
          <p:spPr>
            <a:xfrm>
              <a:off x="4521707" y="3046475"/>
              <a:ext cx="291465" cy="668020"/>
            </a:xfrm>
            <a:custGeom>
              <a:avLst/>
              <a:gdLst/>
              <a:ahLst/>
              <a:cxnLst/>
              <a:rect l="l" t="t" r="r" b="b"/>
              <a:pathLst>
                <a:path w="291464" h="668020">
                  <a:moveTo>
                    <a:pt x="144780" y="667512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8"/>
                  </a:lnTo>
                  <a:lnTo>
                    <a:pt x="291083" y="521208"/>
                  </a:lnTo>
                  <a:lnTo>
                    <a:pt x="144780" y="667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07991" y="3041903"/>
              <a:ext cx="318770" cy="680085"/>
            </a:xfrm>
            <a:custGeom>
              <a:avLst/>
              <a:gdLst/>
              <a:ahLst/>
              <a:cxnLst/>
              <a:rect l="l" t="t" r="r" b="b"/>
              <a:pathLst>
                <a:path w="318770" h="680085">
                  <a:moveTo>
                    <a:pt x="80772" y="525780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4571"/>
                  </a:lnTo>
                  <a:lnTo>
                    <a:pt x="91440" y="4571"/>
                  </a:lnTo>
                  <a:lnTo>
                    <a:pt x="86868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5780"/>
                  </a:lnTo>
                  <a:close/>
                </a:path>
                <a:path w="318770" h="680085">
                  <a:moveTo>
                    <a:pt x="91440" y="10668"/>
                  </a:moveTo>
                  <a:lnTo>
                    <a:pt x="86868" y="10668"/>
                  </a:lnTo>
                  <a:lnTo>
                    <a:pt x="91440" y="4571"/>
                  </a:lnTo>
                  <a:lnTo>
                    <a:pt x="91440" y="10668"/>
                  </a:lnTo>
                  <a:close/>
                </a:path>
                <a:path w="318770" h="680085">
                  <a:moveTo>
                    <a:pt x="227076" y="10668"/>
                  </a:moveTo>
                  <a:lnTo>
                    <a:pt x="91440" y="10668"/>
                  </a:lnTo>
                  <a:lnTo>
                    <a:pt x="91440" y="4571"/>
                  </a:lnTo>
                  <a:lnTo>
                    <a:pt x="227076" y="4571"/>
                  </a:lnTo>
                  <a:lnTo>
                    <a:pt x="227076" y="10668"/>
                  </a:lnTo>
                  <a:close/>
                </a:path>
                <a:path w="318770" h="680085">
                  <a:moveTo>
                    <a:pt x="291084" y="531876"/>
                  </a:moveTo>
                  <a:lnTo>
                    <a:pt x="227076" y="531876"/>
                  </a:lnTo>
                  <a:lnTo>
                    <a:pt x="227076" y="4571"/>
                  </a:lnTo>
                  <a:lnTo>
                    <a:pt x="231648" y="10668"/>
                  </a:lnTo>
                  <a:lnTo>
                    <a:pt x="237743" y="10668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5780"/>
                  </a:lnTo>
                  <a:lnTo>
                    <a:pt x="297180" y="525780"/>
                  </a:lnTo>
                  <a:lnTo>
                    <a:pt x="291084" y="531876"/>
                  </a:lnTo>
                  <a:close/>
                </a:path>
                <a:path w="318770" h="680085">
                  <a:moveTo>
                    <a:pt x="237743" y="10668"/>
                  </a:moveTo>
                  <a:lnTo>
                    <a:pt x="231648" y="10668"/>
                  </a:lnTo>
                  <a:lnTo>
                    <a:pt x="227076" y="4571"/>
                  </a:lnTo>
                  <a:lnTo>
                    <a:pt x="237743" y="4571"/>
                  </a:lnTo>
                  <a:lnTo>
                    <a:pt x="237743" y="10668"/>
                  </a:lnTo>
                  <a:close/>
                </a:path>
                <a:path w="31877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1876"/>
                  </a:lnTo>
                  <a:lnTo>
                    <a:pt x="27432" y="531876"/>
                  </a:lnTo>
                  <a:lnTo>
                    <a:pt x="159258" y="663702"/>
                  </a:lnTo>
                  <a:lnTo>
                    <a:pt x="155448" y="667512"/>
                  </a:lnTo>
                  <a:lnTo>
                    <a:pt x="170805" y="667512"/>
                  </a:lnTo>
                  <a:lnTo>
                    <a:pt x="158495" y="679704"/>
                  </a:lnTo>
                  <a:close/>
                </a:path>
                <a:path w="318770" h="680085">
                  <a:moveTo>
                    <a:pt x="91440" y="525780"/>
                  </a:moveTo>
                  <a:lnTo>
                    <a:pt x="80772" y="525780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5780"/>
                  </a:lnTo>
                  <a:close/>
                </a:path>
                <a:path w="318770" h="680085">
                  <a:moveTo>
                    <a:pt x="237743" y="525780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5780"/>
                  </a:lnTo>
                  <a:close/>
                </a:path>
                <a:path w="318770" h="680085">
                  <a:moveTo>
                    <a:pt x="297180" y="525780"/>
                  </a:moveTo>
                  <a:lnTo>
                    <a:pt x="237743" y="525780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77" y="522732"/>
                  </a:lnTo>
                  <a:lnTo>
                    <a:pt x="300228" y="522732"/>
                  </a:lnTo>
                  <a:lnTo>
                    <a:pt x="297180" y="525780"/>
                  </a:lnTo>
                  <a:close/>
                </a:path>
                <a:path w="318770" h="680085">
                  <a:moveTo>
                    <a:pt x="27432" y="531876"/>
                  </a:moveTo>
                  <a:lnTo>
                    <a:pt x="13716" y="531876"/>
                  </a:lnTo>
                  <a:lnTo>
                    <a:pt x="18288" y="522732"/>
                  </a:lnTo>
                  <a:lnTo>
                    <a:pt x="27432" y="531876"/>
                  </a:lnTo>
                  <a:close/>
                </a:path>
                <a:path w="318770" h="680085">
                  <a:moveTo>
                    <a:pt x="91440" y="531876"/>
                  </a:moveTo>
                  <a:lnTo>
                    <a:pt x="27432" y="531876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5780"/>
                  </a:lnTo>
                  <a:lnTo>
                    <a:pt x="91440" y="525780"/>
                  </a:lnTo>
                  <a:lnTo>
                    <a:pt x="91440" y="531876"/>
                  </a:lnTo>
                  <a:close/>
                </a:path>
                <a:path w="318770" h="680085">
                  <a:moveTo>
                    <a:pt x="170805" y="667512"/>
                  </a:moveTo>
                  <a:lnTo>
                    <a:pt x="163068" y="667512"/>
                  </a:lnTo>
                  <a:lnTo>
                    <a:pt x="159258" y="663702"/>
                  </a:lnTo>
                  <a:lnTo>
                    <a:pt x="300228" y="522732"/>
                  </a:lnTo>
                  <a:lnTo>
                    <a:pt x="304800" y="531876"/>
                  </a:lnTo>
                  <a:lnTo>
                    <a:pt x="307745" y="531876"/>
                  </a:lnTo>
                  <a:lnTo>
                    <a:pt x="170805" y="667512"/>
                  </a:lnTo>
                  <a:close/>
                </a:path>
                <a:path w="318770" h="680085">
                  <a:moveTo>
                    <a:pt x="307745" y="531876"/>
                  </a:moveTo>
                  <a:lnTo>
                    <a:pt x="304800" y="531876"/>
                  </a:lnTo>
                  <a:lnTo>
                    <a:pt x="300228" y="522732"/>
                  </a:lnTo>
                  <a:lnTo>
                    <a:pt x="316977" y="522732"/>
                  </a:lnTo>
                  <a:lnTo>
                    <a:pt x="307745" y="531876"/>
                  </a:lnTo>
                  <a:close/>
                </a:path>
                <a:path w="318770" h="680085">
                  <a:moveTo>
                    <a:pt x="163068" y="667512"/>
                  </a:moveTo>
                  <a:lnTo>
                    <a:pt x="155448" y="667512"/>
                  </a:lnTo>
                  <a:lnTo>
                    <a:pt x="159258" y="663702"/>
                  </a:lnTo>
                  <a:lnTo>
                    <a:pt x="163068" y="667512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533900" y="4210811"/>
            <a:ext cx="317500" cy="680085"/>
            <a:chOff x="4533900" y="4210811"/>
            <a:chExt cx="317500" cy="680085"/>
          </a:xfrm>
        </p:grpSpPr>
        <p:sp>
          <p:nvSpPr>
            <p:cNvPr id="12" name="object 12"/>
            <p:cNvSpPr/>
            <p:nvPr/>
          </p:nvSpPr>
          <p:spPr>
            <a:xfrm>
              <a:off x="4546091" y="4216908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6304" y="665988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9456" y="0"/>
                  </a:lnTo>
                  <a:lnTo>
                    <a:pt x="219456" y="521208"/>
                  </a:lnTo>
                  <a:lnTo>
                    <a:pt x="291083" y="521208"/>
                  </a:lnTo>
                  <a:lnTo>
                    <a:pt x="146304" y="6659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33900" y="4210811"/>
              <a:ext cx="317500" cy="680085"/>
            </a:xfrm>
            <a:custGeom>
              <a:avLst/>
              <a:gdLst/>
              <a:ahLst/>
              <a:cxnLst/>
              <a:rect l="l" t="t" r="r" b="b"/>
              <a:pathLst>
                <a:path w="317500" h="680085">
                  <a:moveTo>
                    <a:pt x="79248" y="527304"/>
                  </a:moveTo>
                  <a:lnTo>
                    <a:pt x="79248" y="0"/>
                  </a:lnTo>
                  <a:lnTo>
                    <a:pt x="236219" y="0"/>
                  </a:lnTo>
                  <a:lnTo>
                    <a:pt x="236219" y="6095"/>
                  </a:lnTo>
                  <a:lnTo>
                    <a:pt x="91440" y="6095"/>
                  </a:lnTo>
                  <a:lnTo>
                    <a:pt x="85344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5344" y="521208"/>
                  </a:lnTo>
                  <a:lnTo>
                    <a:pt x="79248" y="527304"/>
                  </a:lnTo>
                  <a:close/>
                </a:path>
                <a:path w="317500" h="680085">
                  <a:moveTo>
                    <a:pt x="91440" y="10668"/>
                  </a:moveTo>
                  <a:lnTo>
                    <a:pt x="85344" y="10668"/>
                  </a:lnTo>
                  <a:lnTo>
                    <a:pt x="91440" y="6095"/>
                  </a:lnTo>
                  <a:lnTo>
                    <a:pt x="91440" y="10668"/>
                  </a:lnTo>
                  <a:close/>
                </a:path>
                <a:path w="317500" h="680085">
                  <a:moveTo>
                    <a:pt x="225552" y="10668"/>
                  </a:moveTo>
                  <a:lnTo>
                    <a:pt x="91440" y="10668"/>
                  </a:lnTo>
                  <a:lnTo>
                    <a:pt x="91440" y="6095"/>
                  </a:lnTo>
                  <a:lnTo>
                    <a:pt x="225552" y="6095"/>
                  </a:lnTo>
                  <a:lnTo>
                    <a:pt x="225552" y="10668"/>
                  </a:lnTo>
                  <a:close/>
                </a:path>
                <a:path w="317500" h="680085">
                  <a:moveTo>
                    <a:pt x="291084" y="531876"/>
                  </a:moveTo>
                  <a:lnTo>
                    <a:pt x="225552" y="531876"/>
                  </a:lnTo>
                  <a:lnTo>
                    <a:pt x="225552" y="6095"/>
                  </a:lnTo>
                  <a:lnTo>
                    <a:pt x="231648" y="10668"/>
                  </a:lnTo>
                  <a:lnTo>
                    <a:pt x="236219" y="10668"/>
                  </a:lnTo>
                  <a:lnTo>
                    <a:pt x="236219" y="521208"/>
                  </a:lnTo>
                  <a:lnTo>
                    <a:pt x="231648" y="521208"/>
                  </a:lnTo>
                  <a:lnTo>
                    <a:pt x="236219" y="527304"/>
                  </a:lnTo>
                  <a:lnTo>
                    <a:pt x="295656" y="527304"/>
                  </a:lnTo>
                  <a:lnTo>
                    <a:pt x="291084" y="531876"/>
                  </a:lnTo>
                  <a:close/>
                </a:path>
                <a:path w="317500" h="680085">
                  <a:moveTo>
                    <a:pt x="236219" y="10668"/>
                  </a:moveTo>
                  <a:lnTo>
                    <a:pt x="231648" y="10668"/>
                  </a:lnTo>
                  <a:lnTo>
                    <a:pt x="225552" y="6095"/>
                  </a:lnTo>
                  <a:lnTo>
                    <a:pt x="236219" y="6095"/>
                  </a:lnTo>
                  <a:lnTo>
                    <a:pt x="236219" y="10668"/>
                  </a:lnTo>
                  <a:close/>
                </a:path>
                <a:path w="31750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79248" y="521208"/>
                  </a:lnTo>
                  <a:lnTo>
                    <a:pt x="79248" y="522732"/>
                  </a:lnTo>
                  <a:lnTo>
                    <a:pt x="16764" y="522732"/>
                  </a:lnTo>
                  <a:lnTo>
                    <a:pt x="12192" y="531876"/>
                  </a:lnTo>
                  <a:lnTo>
                    <a:pt x="25812" y="531876"/>
                  </a:lnTo>
                  <a:lnTo>
                    <a:pt x="157753" y="665206"/>
                  </a:lnTo>
                  <a:lnTo>
                    <a:pt x="153924" y="669036"/>
                  </a:lnTo>
                  <a:lnTo>
                    <a:pt x="169163" y="669036"/>
                  </a:lnTo>
                  <a:lnTo>
                    <a:pt x="158495" y="679704"/>
                  </a:lnTo>
                  <a:close/>
                </a:path>
                <a:path w="317500" h="680085">
                  <a:moveTo>
                    <a:pt x="91440" y="527304"/>
                  </a:moveTo>
                  <a:lnTo>
                    <a:pt x="79248" y="527304"/>
                  </a:lnTo>
                  <a:lnTo>
                    <a:pt x="85344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7500" h="680085">
                  <a:moveTo>
                    <a:pt x="236219" y="527304"/>
                  </a:moveTo>
                  <a:lnTo>
                    <a:pt x="231648" y="521208"/>
                  </a:lnTo>
                  <a:lnTo>
                    <a:pt x="236219" y="521208"/>
                  </a:lnTo>
                  <a:lnTo>
                    <a:pt x="236219" y="527304"/>
                  </a:lnTo>
                  <a:close/>
                </a:path>
                <a:path w="317500" h="680085">
                  <a:moveTo>
                    <a:pt x="295656" y="527304"/>
                  </a:moveTo>
                  <a:lnTo>
                    <a:pt x="236219" y="527304"/>
                  </a:lnTo>
                  <a:lnTo>
                    <a:pt x="236219" y="521208"/>
                  </a:lnTo>
                  <a:lnTo>
                    <a:pt x="316991" y="521208"/>
                  </a:lnTo>
                  <a:lnTo>
                    <a:pt x="315467" y="522732"/>
                  </a:lnTo>
                  <a:lnTo>
                    <a:pt x="300228" y="522732"/>
                  </a:lnTo>
                  <a:lnTo>
                    <a:pt x="295656" y="527304"/>
                  </a:lnTo>
                  <a:close/>
                </a:path>
                <a:path w="317500" h="680085">
                  <a:moveTo>
                    <a:pt x="25812" y="531876"/>
                  </a:moveTo>
                  <a:lnTo>
                    <a:pt x="12192" y="531876"/>
                  </a:lnTo>
                  <a:lnTo>
                    <a:pt x="16764" y="522732"/>
                  </a:lnTo>
                  <a:lnTo>
                    <a:pt x="25812" y="531876"/>
                  </a:lnTo>
                  <a:close/>
                </a:path>
                <a:path w="317500" h="680085">
                  <a:moveTo>
                    <a:pt x="91440" y="531876"/>
                  </a:moveTo>
                  <a:lnTo>
                    <a:pt x="25812" y="531876"/>
                  </a:lnTo>
                  <a:lnTo>
                    <a:pt x="16764" y="522732"/>
                  </a:lnTo>
                  <a:lnTo>
                    <a:pt x="79248" y="522732"/>
                  </a:lnTo>
                  <a:lnTo>
                    <a:pt x="79248" y="527304"/>
                  </a:lnTo>
                  <a:lnTo>
                    <a:pt x="91440" y="527304"/>
                  </a:lnTo>
                  <a:lnTo>
                    <a:pt x="91440" y="531876"/>
                  </a:lnTo>
                  <a:close/>
                </a:path>
                <a:path w="317500" h="680085">
                  <a:moveTo>
                    <a:pt x="169163" y="669036"/>
                  </a:moveTo>
                  <a:lnTo>
                    <a:pt x="161543" y="669036"/>
                  </a:lnTo>
                  <a:lnTo>
                    <a:pt x="157753" y="665206"/>
                  </a:lnTo>
                  <a:lnTo>
                    <a:pt x="300228" y="522732"/>
                  </a:lnTo>
                  <a:lnTo>
                    <a:pt x="303276" y="531876"/>
                  </a:lnTo>
                  <a:lnTo>
                    <a:pt x="306323" y="531876"/>
                  </a:lnTo>
                  <a:lnTo>
                    <a:pt x="169163" y="669036"/>
                  </a:lnTo>
                  <a:close/>
                </a:path>
                <a:path w="317500" h="680085">
                  <a:moveTo>
                    <a:pt x="306323" y="531876"/>
                  </a:moveTo>
                  <a:lnTo>
                    <a:pt x="303276" y="531876"/>
                  </a:lnTo>
                  <a:lnTo>
                    <a:pt x="300228" y="522732"/>
                  </a:lnTo>
                  <a:lnTo>
                    <a:pt x="315467" y="522732"/>
                  </a:lnTo>
                  <a:lnTo>
                    <a:pt x="306323" y="531876"/>
                  </a:lnTo>
                  <a:close/>
                </a:path>
                <a:path w="317500" h="680085">
                  <a:moveTo>
                    <a:pt x="161543" y="669036"/>
                  </a:moveTo>
                  <a:lnTo>
                    <a:pt x="153924" y="669036"/>
                  </a:lnTo>
                  <a:lnTo>
                    <a:pt x="157753" y="665206"/>
                  </a:lnTo>
                  <a:lnTo>
                    <a:pt x="161543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535423" y="5317236"/>
            <a:ext cx="317500" cy="680085"/>
            <a:chOff x="4535423" y="5317236"/>
            <a:chExt cx="317500" cy="680085"/>
          </a:xfrm>
        </p:grpSpPr>
        <p:sp>
          <p:nvSpPr>
            <p:cNvPr id="15" name="object 15"/>
            <p:cNvSpPr/>
            <p:nvPr/>
          </p:nvSpPr>
          <p:spPr>
            <a:xfrm>
              <a:off x="4547615" y="5323332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6303" y="665987"/>
                  </a:moveTo>
                  <a:lnTo>
                    <a:pt x="0" y="521207"/>
                  </a:lnTo>
                  <a:lnTo>
                    <a:pt x="73151" y="521207"/>
                  </a:lnTo>
                  <a:lnTo>
                    <a:pt x="73151" y="0"/>
                  </a:lnTo>
                  <a:lnTo>
                    <a:pt x="219456" y="0"/>
                  </a:lnTo>
                  <a:lnTo>
                    <a:pt x="219456" y="521207"/>
                  </a:lnTo>
                  <a:lnTo>
                    <a:pt x="291083" y="521207"/>
                  </a:lnTo>
                  <a:lnTo>
                    <a:pt x="146303" y="665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35423" y="5317236"/>
              <a:ext cx="317500" cy="680085"/>
            </a:xfrm>
            <a:custGeom>
              <a:avLst/>
              <a:gdLst/>
              <a:ahLst/>
              <a:cxnLst/>
              <a:rect l="l" t="t" r="r" b="b"/>
              <a:pathLst>
                <a:path w="317500" h="680085">
                  <a:moveTo>
                    <a:pt x="79248" y="527304"/>
                  </a:moveTo>
                  <a:lnTo>
                    <a:pt x="79248" y="0"/>
                  </a:lnTo>
                  <a:lnTo>
                    <a:pt x="236219" y="0"/>
                  </a:lnTo>
                  <a:lnTo>
                    <a:pt x="236219" y="6095"/>
                  </a:lnTo>
                  <a:lnTo>
                    <a:pt x="91440" y="6095"/>
                  </a:lnTo>
                  <a:lnTo>
                    <a:pt x="85344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5344" y="521208"/>
                  </a:lnTo>
                  <a:lnTo>
                    <a:pt x="79248" y="527304"/>
                  </a:lnTo>
                  <a:close/>
                </a:path>
                <a:path w="317500" h="680085">
                  <a:moveTo>
                    <a:pt x="91440" y="10668"/>
                  </a:moveTo>
                  <a:lnTo>
                    <a:pt x="85344" y="10668"/>
                  </a:lnTo>
                  <a:lnTo>
                    <a:pt x="91440" y="6095"/>
                  </a:lnTo>
                  <a:lnTo>
                    <a:pt x="91440" y="10668"/>
                  </a:lnTo>
                  <a:close/>
                </a:path>
                <a:path w="317500" h="680085">
                  <a:moveTo>
                    <a:pt x="225552" y="10668"/>
                  </a:moveTo>
                  <a:lnTo>
                    <a:pt x="91440" y="10668"/>
                  </a:lnTo>
                  <a:lnTo>
                    <a:pt x="91440" y="6095"/>
                  </a:lnTo>
                  <a:lnTo>
                    <a:pt x="225552" y="6095"/>
                  </a:lnTo>
                  <a:lnTo>
                    <a:pt x="225552" y="10668"/>
                  </a:lnTo>
                  <a:close/>
                </a:path>
                <a:path w="317500" h="680085">
                  <a:moveTo>
                    <a:pt x="291084" y="531876"/>
                  </a:moveTo>
                  <a:lnTo>
                    <a:pt x="225552" y="531876"/>
                  </a:lnTo>
                  <a:lnTo>
                    <a:pt x="225552" y="6095"/>
                  </a:lnTo>
                  <a:lnTo>
                    <a:pt x="231648" y="10668"/>
                  </a:lnTo>
                  <a:lnTo>
                    <a:pt x="236219" y="10668"/>
                  </a:lnTo>
                  <a:lnTo>
                    <a:pt x="236219" y="521208"/>
                  </a:lnTo>
                  <a:lnTo>
                    <a:pt x="231648" y="521208"/>
                  </a:lnTo>
                  <a:lnTo>
                    <a:pt x="236219" y="527304"/>
                  </a:lnTo>
                  <a:lnTo>
                    <a:pt x="295656" y="527304"/>
                  </a:lnTo>
                  <a:lnTo>
                    <a:pt x="291084" y="531876"/>
                  </a:lnTo>
                  <a:close/>
                </a:path>
                <a:path w="317500" h="680085">
                  <a:moveTo>
                    <a:pt x="236219" y="10668"/>
                  </a:moveTo>
                  <a:lnTo>
                    <a:pt x="231648" y="10668"/>
                  </a:lnTo>
                  <a:lnTo>
                    <a:pt x="225552" y="6095"/>
                  </a:lnTo>
                  <a:lnTo>
                    <a:pt x="236219" y="6095"/>
                  </a:lnTo>
                  <a:lnTo>
                    <a:pt x="236219" y="10668"/>
                  </a:lnTo>
                  <a:close/>
                </a:path>
                <a:path w="31750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79248" y="521208"/>
                  </a:lnTo>
                  <a:lnTo>
                    <a:pt x="79248" y="522732"/>
                  </a:lnTo>
                  <a:lnTo>
                    <a:pt x="16764" y="522732"/>
                  </a:lnTo>
                  <a:lnTo>
                    <a:pt x="12192" y="531876"/>
                  </a:lnTo>
                  <a:lnTo>
                    <a:pt x="25812" y="531876"/>
                  </a:lnTo>
                  <a:lnTo>
                    <a:pt x="157753" y="665206"/>
                  </a:lnTo>
                  <a:lnTo>
                    <a:pt x="153924" y="669036"/>
                  </a:lnTo>
                  <a:lnTo>
                    <a:pt x="169163" y="669036"/>
                  </a:lnTo>
                  <a:lnTo>
                    <a:pt x="158495" y="679704"/>
                  </a:lnTo>
                  <a:close/>
                </a:path>
                <a:path w="317500" h="680085">
                  <a:moveTo>
                    <a:pt x="91440" y="527304"/>
                  </a:moveTo>
                  <a:lnTo>
                    <a:pt x="79248" y="527304"/>
                  </a:lnTo>
                  <a:lnTo>
                    <a:pt x="85344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7500" h="680085">
                  <a:moveTo>
                    <a:pt x="236219" y="527304"/>
                  </a:moveTo>
                  <a:lnTo>
                    <a:pt x="231648" y="521208"/>
                  </a:lnTo>
                  <a:lnTo>
                    <a:pt x="236219" y="521208"/>
                  </a:lnTo>
                  <a:lnTo>
                    <a:pt x="236219" y="527304"/>
                  </a:lnTo>
                  <a:close/>
                </a:path>
                <a:path w="317500" h="680085">
                  <a:moveTo>
                    <a:pt x="295656" y="527304"/>
                  </a:moveTo>
                  <a:lnTo>
                    <a:pt x="236219" y="527304"/>
                  </a:lnTo>
                  <a:lnTo>
                    <a:pt x="236219" y="521208"/>
                  </a:lnTo>
                  <a:lnTo>
                    <a:pt x="316991" y="521208"/>
                  </a:lnTo>
                  <a:lnTo>
                    <a:pt x="315467" y="522732"/>
                  </a:lnTo>
                  <a:lnTo>
                    <a:pt x="300228" y="522732"/>
                  </a:lnTo>
                  <a:lnTo>
                    <a:pt x="295656" y="527304"/>
                  </a:lnTo>
                  <a:close/>
                </a:path>
                <a:path w="317500" h="680085">
                  <a:moveTo>
                    <a:pt x="25812" y="531876"/>
                  </a:moveTo>
                  <a:lnTo>
                    <a:pt x="12192" y="531876"/>
                  </a:lnTo>
                  <a:lnTo>
                    <a:pt x="16764" y="522732"/>
                  </a:lnTo>
                  <a:lnTo>
                    <a:pt x="25812" y="531876"/>
                  </a:lnTo>
                  <a:close/>
                </a:path>
                <a:path w="317500" h="680085">
                  <a:moveTo>
                    <a:pt x="91440" y="531876"/>
                  </a:moveTo>
                  <a:lnTo>
                    <a:pt x="25812" y="531876"/>
                  </a:lnTo>
                  <a:lnTo>
                    <a:pt x="16764" y="522732"/>
                  </a:lnTo>
                  <a:lnTo>
                    <a:pt x="79248" y="522732"/>
                  </a:lnTo>
                  <a:lnTo>
                    <a:pt x="79248" y="527304"/>
                  </a:lnTo>
                  <a:lnTo>
                    <a:pt x="91440" y="527304"/>
                  </a:lnTo>
                  <a:lnTo>
                    <a:pt x="91440" y="531876"/>
                  </a:lnTo>
                  <a:close/>
                </a:path>
                <a:path w="317500" h="680085">
                  <a:moveTo>
                    <a:pt x="169163" y="669036"/>
                  </a:moveTo>
                  <a:lnTo>
                    <a:pt x="161543" y="669036"/>
                  </a:lnTo>
                  <a:lnTo>
                    <a:pt x="157753" y="665206"/>
                  </a:lnTo>
                  <a:lnTo>
                    <a:pt x="300228" y="522732"/>
                  </a:lnTo>
                  <a:lnTo>
                    <a:pt x="303276" y="531876"/>
                  </a:lnTo>
                  <a:lnTo>
                    <a:pt x="306323" y="531876"/>
                  </a:lnTo>
                  <a:lnTo>
                    <a:pt x="169163" y="669036"/>
                  </a:lnTo>
                  <a:close/>
                </a:path>
                <a:path w="317500" h="680085">
                  <a:moveTo>
                    <a:pt x="306323" y="531876"/>
                  </a:moveTo>
                  <a:lnTo>
                    <a:pt x="303276" y="531876"/>
                  </a:lnTo>
                  <a:lnTo>
                    <a:pt x="300228" y="522732"/>
                  </a:lnTo>
                  <a:lnTo>
                    <a:pt x="315467" y="522732"/>
                  </a:lnTo>
                  <a:lnTo>
                    <a:pt x="306323" y="531876"/>
                  </a:lnTo>
                  <a:close/>
                </a:path>
                <a:path w="317500" h="680085">
                  <a:moveTo>
                    <a:pt x="161543" y="669036"/>
                  </a:moveTo>
                  <a:lnTo>
                    <a:pt x="153924" y="669036"/>
                  </a:lnTo>
                  <a:lnTo>
                    <a:pt x="157753" y="665206"/>
                  </a:lnTo>
                  <a:lnTo>
                    <a:pt x="161543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30174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BİNALAR</a:t>
            </a:r>
            <a:r>
              <a:rPr spc="5" dirty="0"/>
              <a:t> </a:t>
            </a:r>
            <a:r>
              <a:rPr spc="-10" dirty="0"/>
              <a:t>VE</a:t>
            </a:r>
            <a:r>
              <a:rPr dirty="0"/>
              <a:t> BLOKLARDA</a:t>
            </a:r>
            <a:r>
              <a:rPr spc="-140" dirty="0"/>
              <a:t> </a:t>
            </a:r>
            <a:r>
              <a:rPr dirty="0"/>
              <a:t>%</a:t>
            </a:r>
            <a:r>
              <a:rPr spc="-15" dirty="0"/>
              <a:t> </a:t>
            </a:r>
            <a:r>
              <a:rPr spc="-5" dirty="0"/>
              <a:t>25</a:t>
            </a:r>
            <a:r>
              <a:rPr spc="5" dirty="0"/>
              <a:t> </a:t>
            </a:r>
            <a:r>
              <a:rPr spc="-30" dirty="0"/>
              <a:t>ŞARTI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08" y="2843248"/>
            <a:ext cx="8731250" cy="3566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marR="18415" indent="-201295" algn="just">
              <a:lnSpc>
                <a:spcPct val="100200"/>
              </a:lnSpc>
              <a:spcBef>
                <a:spcPts val="95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İlgili Kanunun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3.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maddesinde «Üçten fazla bağımsız bölümden oluşan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binalarda en fazla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yüzde yirmi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beşi için aynı kiraya veren adına izin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düzenlenebilir»</a:t>
            </a:r>
            <a:r>
              <a:rPr sz="21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ifadesi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bulunmaktadır.</a:t>
            </a:r>
            <a:endParaRPr sz="2100">
              <a:latin typeface="Trebuchet MS"/>
              <a:cs typeface="Trebuchet MS"/>
            </a:endParaRPr>
          </a:p>
          <a:p>
            <a:pPr marL="213360" marR="19050" indent="-201295" algn="just">
              <a:lnSpc>
                <a:spcPct val="100200"/>
              </a:lnSpc>
              <a:spcBef>
                <a:spcPts val="869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binada/blokta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4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ve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üzeri</a:t>
            </a:r>
            <a:r>
              <a:rPr sz="2100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sayıda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varsa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binadaki/bloktaki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toplam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konut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sayısının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%25’i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kadar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tek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bir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adına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izin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Trebuchet MS"/>
                <a:cs typeface="Trebuchet MS"/>
              </a:rPr>
              <a:t>düzenlenir.</a:t>
            </a:r>
            <a:endParaRPr sz="21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</a:pPr>
            <a:r>
              <a:rPr sz="2100" b="1" spc="-5" dirty="0">
                <a:latin typeface="Trebuchet MS"/>
                <a:cs typeface="Trebuchet MS"/>
              </a:rPr>
              <a:t>ÖRNEK: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Bir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3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konut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var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ve 3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tapunun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3’ü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de A kişisine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aitse,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kişisi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adına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adet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izin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düzenlenebilir.</a:t>
            </a:r>
            <a:endParaRPr sz="2100">
              <a:latin typeface="Trebuchet MS"/>
              <a:cs typeface="Trebuchet MS"/>
            </a:endParaRPr>
          </a:p>
          <a:p>
            <a:pPr marL="12700" marR="17780" algn="just">
              <a:lnSpc>
                <a:spcPct val="100000"/>
              </a:lnSpc>
              <a:spcBef>
                <a:spcPts val="890"/>
              </a:spcBef>
            </a:pPr>
            <a:r>
              <a:rPr sz="2100" b="1" spc="-5" dirty="0">
                <a:latin typeface="Trebuchet MS"/>
                <a:cs typeface="Trebuchet MS"/>
              </a:rPr>
              <a:t>ÖRNEK: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Fakat,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bir binada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4 konut var ve 4 tapunun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4’ü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kişisine 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aitse</a:t>
            </a:r>
            <a:r>
              <a:rPr sz="21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kişisi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adına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adet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izin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düzenlenebilir.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30174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BİNALAR</a:t>
            </a:r>
            <a:r>
              <a:rPr spc="5" dirty="0"/>
              <a:t> </a:t>
            </a:r>
            <a:r>
              <a:rPr spc="-10" dirty="0"/>
              <a:t>VE</a:t>
            </a:r>
            <a:r>
              <a:rPr dirty="0"/>
              <a:t> BLOKLARDA</a:t>
            </a:r>
            <a:r>
              <a:rPr spc="-140" dirty="0"/>
              <a:t> </a:t>
            </a:r>
            <a:r>
              <a:rPr dirty="0"/>
              <a:t>%</a:t>
            </a:r>
            <a:r>
              <a:rPr spc="-15" dirty="0"/>
              <a:t> </a:t>
            </a:r>
            <a:r>
              <a:rPr spc="-5" dirty="0"/>
              <a:t>25</a:t>
            </a:r>
            <a:r>
              <a:rPr spc="5" dirty="0"/>
              <a:t> </a:t>
            </a:r>
            <a:r>
              <a:rPr spc="-30" dirty="0"/>
              <a:t>ŞARTI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14930" y="2649735"/>
            <a:ext cx="67640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4520" algn="l"/>
                <a:tab pos="1671320" algn="l"/>
                <a:tab pos="2431415" algn="l"/>
                <a:tab pos="3092450" algn="l"/>
                <a:tab pos="4007485" algn="l"/>
                <a:tab pos="4415790" algn="l"/>
                <a:tab pos="5220970" algn="l"/>
                <a:tab pos="5911850" algn="l"/>
              </a:tabLst>
            </a:pP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nad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ı	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iş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2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ad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	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14930" y="3402561"/>
            <a:ext cx="67640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4520" algn="l"/>
                <a:tab pos="1671320" algn="l"/>
                <a:tab pos="2431415" algn="l"/>
                <a:tab pos="3092450" algn="l"/>
                <a:tab pos="4007485" algn="l"/>
                <a:tab pos="4415790" algn="l"/>
                <a:tab pos="5220970" algn="l"/>
                <a:tab pos="5911850" algn="l"/>
              </a:tabLst>
            </a:pP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nad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ı	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iş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3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ad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	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4930" y="4155388"/>
            <a:ext cx="67640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4520" algn="l"/>
                <a:tab pos="1671320" algn="l"/>
                <a:tab pos="2431415" algn="l"/>
                <a:tab pos="3092450" algn="l"/>
                <a:tab pos="4007485" algn="l"/>
                <a:tab pos="4415790" algn="l"/>
                <a:tab pos="5220970" algn="l"/>
                <a:tab pos="5911850" algn="l"/>
              </a:tabLst>
            </a:pP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nad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ı	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iş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5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ad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	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508" y="2649735"/>
            <a:ext cx="1999614" cy="21717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13360" marR="5080" indent="-201295">
              <a:lnSpc>
                <a:spcPct val="100499"/>
              </a:lnSpc>
              <a:spcBef>
                <a:spcPts val="85"/>
              </a:spcBef>
              <a:buFont typeface="Arial MT"/>
              <a:buChar char="•"/>
              <a:tabLst>
                <a:tab pos="213995" algn="l"/>
                <a:tab pos="76009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10	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konutluk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-27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100">
              <a:latin typeface="Trebuchet MS"/>
              <a:cs typeface="Trebuchet MS"/>
            </a:endParaRPr>
          </a:p>
          <a:p>
            <a:pPr marL="213360" marR="5080" indent="-201295">
              <a:lnSpc>
                <a:spcPct val="100000"/>
              </a:lnSpc>
              <a:spcBef>
                <a:spcPts val="875"/>
              </a:spcBef>
              <a:buFont typeface="Arial MT"/>
              <a:buChar char="•"/>
              <a:tabLst>
                <a:tab pos="213995" algn="l"/>
                <a:tab pos="76009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15	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konutluk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-27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100">
              <a:latin typeface="Trebuchet MS"/>
              <a:cs typeface="Trebuchet MS"/>
            </a:endParaRPr>
          </a:p>
          <a:p>
            <a:pPr marL="213360" marR="5080" indent="-201295">
              <a:lnSpc>
                <a:spcPct val="100000"/>
              </a:lnSpc>
              <a:spcBef>
                <a:spcPts val="890"/>
              </a:spcBef>
              <a:buFont typeface="Arial MT"/>
              <a:buChar char="•"/>
              <a:tabLst>
                <a:tab pos="213995" algn="l"/>
                <a:tab pos="76009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20	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konutluk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-27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508" y="4908344"/>
            <a:ext cx="8814435" cy="1738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30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konutluk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bir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binada aynı kişi adına 7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adet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izin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düzenlenebilir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fakat bunun için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İşyeri</a:t>
            </a:r>
            <a:r>
              <a:rPr sz="21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Açma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Ruhsatı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ibraz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edilmesi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Trebuchet MS"/>
                <a:cs typeface="Trebuchet MS"/>
              </a:rPr>
              <a:t>zorunludur.</a:t>
            </a:r>
            <a:endParaRPr sz="2100">
              <a:latin typeface="Trebuchet MS"/>
              <a:cs typeface="Trebuchet MS"/>
            </a:endParaRPr>
          </a:p>
          <a:p>
            <a:pPr marL="213360" marR="5715" indent="-201295" algn="just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50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konutluk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aynı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adına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adet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izin</a:t>
            </a:r>
            <a:r>
              <a:rPr sz="2100" spc="6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düzenlenebilir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fakat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bunun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için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İşyeri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Açma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Ruhsatı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ibraz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edilmesi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Trebuchet MS"/>
                <a:cs typeface="Trebuchet MS"/>
              </a:rPr>
              <a:t>zorunludur.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560677"/>
            <a:ext cx="1861869" cy="6244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K</a:t>
            </a:r>
            <a:r>
              <a:rPr dirty="0"/>
              <a:t>A</a:t>
            </a:r>
            <a:r>
              <a:rPr spc="5" dirty="0"/>
              <a:t>P</a:t>
            </a:r>
            <a:r>
              <a:rPr spc="-5" dirty="0"/>
              <a:t>S</a:t>
            </a:r>
            <a:r>
              <a:rPr dirty="0"/>
              <a:t>AM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07" y="2703151"/>
            <a:ext cx="9109710" cy="3869054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13360" marR="5080" indent="-201295" algn="just">
              <a:lnSpc>
                <a:spcPts val="2840"/>
              </a:lnSpc>
              <a:spcBef>
                <a:spcPts val="455"/>
              </a:spcBef>
              <a:buFont typeface="Arial MT"/>
              <a:buChar char="•"/>
              <a:tabLst>
                <a:tab pos="213995" algn="l"/>
              </a:tabLst>
            </a:pP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Konutların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yerli veya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yabancı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kişilere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tek seferde yüz 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gün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 veya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yüz</a:t>
            </a:r>
            <a:r>
              <a:rPr sz="26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günden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daha</a:t>
            </a:r>
            <a:r>
              <a:rPr sz="26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kısa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süreyle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turizm</a:t>
            </a:r>
            <a:r>
              <a:rPr sz="26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amaçlı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kiralanması,</a:t>
            </a:r>
            <a:endParaRPr sz="26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13995" algn="l"/>
              </a:tabLst>
            </a:pP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İzin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başvurularında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uygulanacak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Trebuchet MS"/>
                <a:cs typeface="Trebuchet MS"/>
              </a:rPr>
              <a:t>işlemler,</a:t>
            </a:r>
            <a:endParaRPr sz="26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585"/>
              </a:spcBef>
              <a:buFont typeface="Arial MT"/>
              <a:buChar char="•"/>
              <a:tabLst>
                <a:tab pos="213995" algn="l"/>
              </a:tabLst>
            </a:pP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Konutların</a:t>
            </a:r>
            <a:r>
              <a:rPr sz="26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nitelikleri,</a:t>
            </a:r>
            <a:endParaRPr sz="26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13995" algn="l"/>
              </a:tabLst>
            </a:pP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İzin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sahiplerinin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uymak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zorunda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oldukları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-30" dirty="0">
                <a:solidFill>
                  <a:srgbClr val="FFFFFF"/>
                </a:solidFill>
                <a:latin typeface="Trebuchet MS"/>
                <a:cs typeface="Trebuchet MS"/>
              </a:rPr>
              <a:t>hükümler,</a:t>
            </a:r>
            <a:endParaRPr sz="2600">
              <a:latin typeface="Trebuchet MS"/>
              <a:cs typeface="Trebuchet MS"/>
            </a:endParaRPr>
          </a:p>
          <a:p>
            <a:pPr marL="213360" marR="8255" indent="-201295">
              <a:lnSpc>
                <a:spcPts val="2830"/>
              </a:lnSpc>
              <a:spcBef>
                <a:spcPts val="940"/>
              </a:spcBef>
              <a:buFont typeface="Arial MT"/>
              <a:buChar char="•"/>
              <a:tabLst>
                <a:tab pos="213995" algn="l"/>
                <a:tab pos="1802130" algn="l"/>
                <a:tab pos="2489835" algn="l"/>
                <a:tab pos="3334385" algn="l"/>
                <a:tab pos="4695825" algn="l"/>
                <a:tab pos="6337935" algn="l"/>
                <a:tab pos="7906384" algn="l"/>
                <a:tab pos="8747760" algn="l"/>
              </a:tabLst>
            </a:pPr>
            <a:r>
              <a:rPr sz="2600" spc="-8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ll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ıc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le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ge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ka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600" spc="-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Trebuchet MS"/>
                <a:cs typeface="Trebuchet MS"/>
              </a:rPr>
              <a:t>ık</a:t>
            </a:r>
            <a:r>
              <a:rPr sz="260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20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6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ve  yükümlülüklerine</a:t>
            </a:r>
            <a:r>
              <a:rPr sz="26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Trebuchet MS"/>
                <a:cs typeface="Trebuchet MS"/>
              </a:rPr>
              <a:t>ilişkin</a:t>
            </a:r>
            <a:r>
              <a:rPr sz="26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600" spc="-30" dirty="0">
                <a:solidFill>
                  <a:srgbClr val="FFFFFF"/>
                </a:solidFill>
                <a:latin typeface="Trebuchet MS"/>
                <a:cs typeface="Trebuchet MS"/>
              </a:rPr>
              <a:t>hükümler,</a:t>
            </a:r>
            <a:endParaRPr sz="26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213995" algn="l"/>
              </a:tabLst>
            </a:pPr>
            <a:r>
              <a:rPr sz="2600" spc="-40" dirty="0">
                <a:solidFill>
                  <a:srgbClr val="FFFFFF"/>
                </a:solidFill>
                <a:latin typeface="Trebuchet MS"/>
                <a:cs typeface="Trebuchet MS"/>
              </a:rPr>
              <a:t>Yaptırımlar.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30174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BİNALAR</a:t>
            </a:r>
            <a:r>
              <a:rPr spc="5" dirty="0"/>
              <a:t> </a:t>
            </a:r>
            <a:r>
              <a:rPr spc="-10" dirty="0"/>
              <a:t>VE</a:t>
            </a:r>
            <a:r>
              <a:rPr dirty="0"/>
              <a:t> BLOKLARDA</a:t>
            </a:r>
            <a:r>
              <a:rPr spc="-140" dirty="0"/>
              <a:t> </a:t>
            </a:r>
            <a:r>
              <a:rPr dirty="0"/>
              <a:t>%</a:t>
            </a:r>
            <a:r>
              <a:rPr spc="-15" dirty="0"/>
              <a:t> </a:t>
            </a:r>
            <a:r>
              <a:rPr spc="-5" dirty="0"/>
              <a:t>25</a:t>
            </a:r>
            <a:r>
              <a:rPr spc="5" dirty="0"/>
              <a:t> </a:t>
            </a:r>
            <a:r>
              <a:rPr spc="-30" dirty="0"/>
              <a:t>ŞARTI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1910" y="2640619"/>
            <a:ext cx="24250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50</a:t>
            </a:r>
            <a:r>
              <a:rPr sz="21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konutluk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bir bina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910" y="4161586"/>
            <a:ext cx="1929130" cy="12249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90"/>
              </a:spcBef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Kişisi: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5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tapu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 kişisi: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10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tapu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kişisi: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35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tapu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86840" y="3313176"/>
            <a:ext cx="424180" cy="634365"/>
            <a:chOff x="1386840" y="3313176"/>
            <a:chExt cx="424180" cy="634365"/>
          </a:xfrm>
        </p:grpSpPr>
        <p:sp>
          <p:nvSpPr>
            <p:cNvPr id="10" name="object 10"/>
            <p:cNvSpPr/>
            <p:nvPr/>
          </p:nvSpPr>
          <p:spPr>
            <a:xfrm>
              <a:off x="1399032" y="3319272"/>
              <a:ext cx="398145" cy="620395"/>
            </a:xfrm>
            <a:custGeom>
              <a:avLst/>
              <a:gdLst/>
              <a:ahLst/>
              <a:cxnLst/>
              <a:rect l="l" t="t" r="r" b="b"/>
              <a:pathLst>
                <a:path w="398144" h="620395">
                  <a:moveTo>
                    <a:pt x="199643" y="620267"/>
                  </a:moveTo>
                  <a:lnTo>
                    <a:pt x="0" y="420624"/>
                  </a:lnTo>
                  <a:lnTo>
                    <a:pt x="100583" y="420624"/>
                  </a:lnTo>
                  <a:lnTo>
                    <a:pt x="100583" y="0"/>
                  </a:lnTo>
                  <a:lnTo>
                    <a:pt x="298703" y="0"/>
                  </a:lnTo>
                  <a:lnTo>
                    <a:pt x="298703" y="420624"/>
                  </a:lnTo>
                  <a:lnTo>
                    <a:pt x="397763" y="420624"/>
                  </a:lnTo>
                  <a:lnTo>
                    <a:pt x="199643" y="6202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86840" y="3313176"/>
              <a:ext cx="424180" cy="634365"/>
            </a:xfrm>
            <a:custGeom>
              <a:avLst/>
              <a:gdLst/>
              <a:ahLst/>
              <a:cxnLst/>
              <a:rect l="l" t="t" r="r" b="b"/>
              <a:pathLst>
                <a:path w="424180" h="634364">
                  <a:moveTo>
                    <a:pt x="106680" y="426720"/>
                  </a:moveTo>
                  <a:lnTo>
                    <a:pt x="106680" y="0"/>
                  </a:lnTo>
                  <a:lnTo>
                    <a:pt x="316991" y="0"/>
                  </a:lnTo>
                  <a:lnTo>
                    <a:pt x="316991" y="6096"/>
                  </a:lnTo>
                  <a:lnTo>
                    <a:pt x="117348" y="6096"/>
                  </a:lnTo>
                  <a:lnTo>
                    <a:pt x="112776" y="10667"/>
                  </a:lnTo>
                  <a:lnTo>
                    <a:pt x="117348" y="10667"/>
                  </a:lnTo>
                  <a:lnTo>
                    <a:pt x="117348" y="420624"/>
                  </a:lnTo>
                  <a:lnTo>
                    <a:pt x="112776" y="420624"/>
                  </a:lnTo>
                  <a:lnTo>
                    <a:pt x="106680" y="426720"/>
                  </a:lnTo>
                  <a:close/>
                </a:path>
                <a:path w="424180" h="634364">
                  <a:moveTo>
                    <a:pt x="117348" y="10667"/>
                  </a:moveTo>
                  <a:lnTo>
                    <a:pt x="112776" y="10667"/>
                  </a:lnTo>
                  <a:lnTo>
                    <a:pt x="117348" y="6096"/>
                  </a:lnTo>
                  <a:lnTo>
                    <a:pt x="117348" y="10667"/>
                  </a:lnTo>
                  <a:close/>
                </a:path>
                <a:path w="424180" h="634364">
                  <a:moveTo>
                    <a:pt x="306324" y="10667"/>
                  </a:moveTo>
                  <a:lnTo>
                    <a:pt x="117348" y="10667"/>
                  </a:lnTo>
                  <a:lnTo>
                    <a:pt x="117348" y="6096"/>
                  </a:lnTo>
                  <a:lnTo>
                    <a:pt x="306324" y="6096"/>
                  </a:lnTo>
                  <a:lnTo>
                    <a:pt x="306324" y="10667"/>
                  </a:lnTo>
                  <a:close/>
                </a:path>
                <a:path w="424180" h="634364">
                  <a:moveTo>
                    <a:pt x="396240" y="432816"/>
                  </a:moveTo>
                  <a:lnTo>
                    <a:pt x="306324" y="432816"/>
                  </a:lnTo>
                  <a:lnTo>
                    <a:pt x="306324" y="6096"/>
                  </a:lnTo>
                  <a:lnTo>
                    <a:pt x="310895" y="10667"/>
                  </a:lnTo>
                  <a:lnTo>
                    <a:pt x="316991" y="10667"/>
                  </a:lnTo>
                  <a:lnTo>
                    <a:pt x="316991" y="420624"/>
                  </a:lnTo>
                  <a:lnTo>
                    <a:pt x="310895" y="420624"/>
                  </a:lnTo>
                  <a:lnTo>
                    <a:pt x="316991" y="426720"/>
                  </a:lnTo>
                  <a:lnTo>
                    <a:pt x="402336" y="426720"/>
                  </a:lnTo>
                  <a:lnTo>
                    <a:pt x="396240" y="432816"/>
                  </a:lnTo>
                  <a:close/>
                </a:path>
                <a:path w="424180" h="634364">
                  <a:moveTo>
                    <a:pt x="316991" y="10667"/>
                  </a:moveTo>
                  <a:lnTo>
                    <a:pt x="310895" y="10667"/>
                  </a:lnTo>
                  <a:lnTo>
                    <a:pt x="306324" y="6096"/>
                  </a:lnTo>
                  <a:lnTo>
                    <a:pt x="316991" y="6096"/>
                  </a:lnTo>
                  <a:lnTo>
                    <a:pt x="316991" y="10667"/>
                  </a:lnTo>
                  <a:close/>
                </a:path>
                <a:path w="424180" h="634364">
                  <a:moveTo>
                    <a:pt x="211836" y="633984"/>
                  </a:moveTo>
                  <a:lnTo>
                    <a:pt x="0" y="420624"/>
                  </a:lnTo>
                  <a:lnTo>
                    <a:pt x="106680" y="420624"/>
                  </a:lnTo>
                  <a:lnTo>
                    <a:pt x="106680" y="422148"/>
                  </a:lnTo>
                  <a:lnTo>
                    <a:pt x="16764" y="422148"/>
                  </a:lnTo>
                  <a:lnTo>
                    <a:pt x="12192" y="432816"/>
                  </a:lnTo>
                  <a:lnTo>
                    <a:pt x="27431" y="432816"/>
                  </a:lnTo>
                  <a:lnTo>
                    <a:pt x="211836" y="617220"/>
                  </a:lnTo>
                  <a:lnTo>
                    <a:pt x="207264" y="621792"/>
                  </a:lnTo>
                  <a:lnTo>
                    <a:pt x="223940" y="621792"/>
                  </a:lnTo>
                  <a:lnTo>
                    <a:pt x="211836" y="633984"/>
                  </a:lnTo>
                  <a:close/>
                </a:path>
                <a:path w="424180" h="634364">
                  <a:moveTo>
                    <a:pt x="117348" y="426720"/>
                  </a:moveTo>
                  <a:lnTo>
                    <a:pt x="106680" y="426720"/>
                  </a:lnTo>
                  <a:lnTo>
                    <a:pt x="112776" y="420624"/>
                  </a:lnTo>
                  <a:lnTo>
                    <a:pt x="117348" y="420624"/>
                  </a:lnTo>
                  <a:lnTo>
                    <a:pt x="117348" y="426720"/>
                  </a:lnTo>
                  <a:close/>
                </a:path>
                <a:path w="424180" h="634364">
                  <a:moveTo>
                    <a:pt x="316991" y="426720"/>
                  </a:moveTo>
                  <a:lnTo>
                    <a:pt x="310895" y="420624"/>
                  </a:lnTo>
                  <a:lnTo>
                    <a:pt x="316991" y="420624"/>
                  </a:lnTo>
                  <a:lnTo>
                    <a:pt x="316991" y="426720"/>
                  </a:lnTo>
                  <a:close/>
                </a:path>
                <a:path w="424180" h="634364">
                  <a:moveTo>
                    <a:pt x="402336" y="426720"/>
                  </a:moveTo>
                  <a:lnTo>
                    <a:pt x="316991" y="426720"/>
                  </a:lnTo>
                  <a:lnTo>
                    <a:pt x="316991" y="420624"/>
                  </a:lnTo>
                  <a:lnTo>
                    <a:pt x="423672" y="420624"/>
                  </a:lnTo>
                  <a:lnTo>
                    <a:pt x="422158" y="422148"/>
                  </a:lnTo>
                  <a:lnTo>
                    <a:pt x="406908" y="422148"/>
                  </a:lnTo>
                  <a:lnTo>
                    <a:pt x="402336" y="426720"/>
                  </a:lnTo>
                  <a:close/>
                </a:path>
                <a:path w="424180" h="634364">
                  <a:moveTo>
                    <a:pt x="27431" y="432816"/>
                  </a:moveTo>
                  <a:lnTo>
                    <a:pt x="12192" y="432816"/>
                  </a:lnTo>
                  <a:lnTo>
                    <a:pt x="16764" y="422148"/>
                  </a:lnTo>
                  <a:lnTo>
                    <a:pt x="27431" y="432816"/>
                  </a:lnTo>
                  <a:close/>
                </a:path>
                <a:path w="424180" h="634364">
                  <a:moveTo>
                    <a:pt x="117348" y="432816"/>
                  </a:moveTo>
                  <a:lnTo>
                    <a:pt x="27431" y="432816"/>
                  </a:lnTo>
                  <a:lnTo>
                    <a:pt x="16764" y="422148"/>
                  </a:lnTo>
                  <a:lnTo>
                    <a:pt x="106680" y="422148"/>
                  </a:lnTo>
                  <a:lnTo>
                    <a:pt x="106680" y="426720"/>
                  </a:lnTo>
                  <a:lnTo>
                    <a:pt x="117348" y="426720"/>
                  </a:lnTo>
                  <a:lnTo>
                    <a:pt x="117348" y="432816"/>
                  </a:lnTo>
                  <a:close/>
                </a:path>
                <a:path w="424180" h="634364">
                  <a:moveTo>
                    <a:pt x="223940" y="621792"/>
                  </a:moveTo>
                  <a:lnTo>
                    <a:pt x="216407" y="621792"/>
                  </a:lnTo>
                  <a:lnTo>
                    <a:pt x="211836" y="617220"/>
                  </a:lnTo>
                  <a:lnTo>
                    <a:pt x="406908" y="422148"/>
                  </a:lnTo>
                  <a:lnTo>
                    <a:pt x="409956" y="432816"/>
                  </a:lnTo>
                  <a:lnTo>
                    <a:pt x="411567" y="432816"/>
                  </a:lnTo>
                  <a:lnTo>
                    <a:pt x="223940" y="621792"/>
                  </a:lnTo>
                  <a:close/>
                </a:path>
                <a:path w="424180" h="634364">
                  <a:moveTo>
                    <a:pt x="411567" y="432816"/>
                  </a:moveTo>
                  <a:lnTo>
                    <a:pt x="409956" y="432816"/>
                  </a:lnTo>
                  <a:lnTo>
                    <a:pt x="406908" y="422148"/>
                  </a:lnTo>
                  <a:lnTo>
                    <a:pt x="422158" y="422148"/>
                  </a:lnTo>
                  <a:lnTo>
                    <a:pt x="411567" y="432816"/>
                  </a:lnTo>
                  <a:close/>
                </a:path>
                <a:path w="424180" h="634364">
                  <a:moveTo>
                    <a:pt x="216407" y="621792"/>
                  </a:moveTo>
                  <a:lnTo>
                    <a:pt x="207264" y="621792"/>
                  </a:lnTo>
                  <a:lnTo>
                    <a:pt x="211836" y="617220"/>
                  </a:lnTo>
                  <a:lnTo>
                    <a:pt x="216407" y="621792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663140" y="4178256"/>
            <a:ext cx="3657600" cy="1226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5"/>
              </a:spcBef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Kişisi: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izin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belgesi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alabilir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 kişisi: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izin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belgesi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alabilir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kişisi: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izin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belgesi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alabilir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830067" y="4674108"/>
            <a:ext cx="634365" cy="424180"/>
            <a:chOff x="2830067" y="4674108"/>
            <a:chExt cx="634365" cy="424180"/>
          </a:xfrm>
        </p:grpSpPr>
        <p:sp>
          <p:nvSpPr>
            <p:cNvPr id="14" name="object 14"/>
            <p:cNvSpPr/>
            <p:nvPr/>
          </p:nvSpPr>
          <p:spPr>
            <a:xfrm>
              <a:off x="2836164" y="4687824"/>
              <a:ext cx="620395" cy="398145"/>
            </a:xfrm>
            <a:custGeom>
              <a:avLst/>
              <a:gdLst/>
              <a:ahLst/>
              <a:cxnLst/>
              <a:rect l="l" t="t" r="r" b="b"/>
              <a:pathLst>
                <a:path w="620395" h="398145">
                  <a:moveTo>
                    <a:pt x="420624" y="397763"/>
                  </a:moveTo>
                  <a:lnTo>
                    <a:pt x="420624" y="297179"/>
                  </a:lnTo>
                  <a:lnTo>
                    <a:pt x="0" y="297179"/>
                  </a:lnTo>
                  <a:lnTo>
                    <a:pt x="0" y="99059"/>
                  </a:lnTo>
                  <a:lnTo>
                    <a:pt x="420624" y="99059"/>
                  </a:lnTo>
                  <a:lnTo>
                    <a:pt x="420624" y="0"/>
                  </a:lnTo>
                  <a:lnTo>
                    <a:pt x="620267" y="198120"/>
                  </a:lnTo>
                  <a:lnTo>
                    <a:pt x="420624" y="397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30067" y="4674108"/>
              <a:ext cx="634365" cy="424180"/>
            </a:xfrm>
            <a:custGeom>
              <a:avLst/>
              <a:gdLst/>
              <a:ahLst/>
              <a:cxnLst/>
              <a:rect l="l" t="t" r="r" b="b"/>
              <a:pathLst>
                <a:path w="634364" h="424179">
                  <a:moveTo>
                    <a:pt x="422148" y="112776"/>
                  </a:moveTo>
                  <a:lnTo>
                    <a:pt x="422148" y="0"/>
                  </a:lnTo>
                  <a:lnTo>
                    <a:pt x="435864" y="13715"/>
                  </a:lnTo>
                  <a:lnTo>
                    <a:pt x="432816" y="13715"/>
                  </a:lnTo>
                  <a:lnTo>
                    <a:pt x="423672" y="16763"/>
                  </a:lnTo>
                  <a:lnTo>
                    <a:pt x="432816" y="25978"/>
                  </a:lnTo>
                  <a:lnTo>
                    <a:pt x="432816" y="106680"/>
                  </a:lnTo>
                  <a:lnTo>
                    <a:pt x="426720" y="106680"/>
                  </a:lnTo>
                  <a:lnTo>
                    <a:pt x="422148" y="112776"/>
                  </a:lnTo>
                  <a:close/>
                </a:path>
                <a:path w="634364" h="424179">
                  <a:moveTo>
                    <a:pt x="432816" y="25978"/>
                  </a:moveTo>
                  <a:lnTo>
                    <a:pt x="423672" y="16763"/>
                  </a:lnTo>
                  <a:lnTo>
                    <a:pt x="432816" y="13715"/>
                  </a:lnTo>
                  <a:lnTo>
                    <a:pt x="432816" y="25978"/>
                  </a:lnTo>
                  <a:close/>
                </a:path>
                <a:path w="634364" h="424179">
                  <a:moveTo>
                    <a:pt x="617254" y="211836"/>
                  </a:moveTo>
                  <a:lnTo>
                    <a:pt x="432816" y="25978"/>
                  </a:lnTo>
                  <a:lnTo>
                    <a:pt x="432816" y="13715"/>
                  </a:lnTo>
                  <a:lnTo>
                    <a:pt x="435864" y="13715"/>
                  </a:lnTo>
                  <a:lnTo>
                    <a:pt x="629412" y="207264"/>
                  </a:lnTo>
                  <a:lnTo>
                    <a:pt x="621792" y="207264"/>
                  </a:lnTo>
                  <a:lnTo>
                    <a:pt x="617254" y="211836"/>
                  </a:lnTo>
                  <a:close/>
                </a:path>
                <a:path w="634364" h="424179">
                  <a:moveTo>
                    <a:pt x="422148" y="316992"/>
                  </a:moveTo>
                  <a:lnTo>
                    <a:pt x="0" y="316992"/>
                  </a:lnTo>
                  <a:lnTo>
                    <a:pt x="0" y="106680"/>
                  </a:lnTo>
                  <a:lnTo>
                    <a:pt x="422148" y="106680"/>
                  </a:lnTo>
                  <a:lnTo>
                    <a:pt x="422148" y="112776"/>
                  </a:lnTo>
                  <a:lnTo>
                    <a:pt x="12191" y="112776"/>
                  </a:lnTo>
                  <a:lnTo>
                    <a:pt x="6096" y="117348"/>
                  </a:lnTo>
                  <a:lnTo>
                    <a:pt x="12191" y="117348"/>
                  </a:lnTo>
                  <a:lnTo>
                    <a:pt x="12191" y="306324"/>
                  </a:lnTo>
                  <a:lnTo>
                    <a:pt x="6096" y="306324"/>
                  </a:lnTo>
                  <a:lnTo>
                    <a:pt x="12191" y="310896"/>
                  </a:lnTo>
                  <a:lnTo>
                    <a:pt x="422148" y="310896"/>
                  </a:lnTo>
                  <a:lnTo>
                    <a:pt x="422148" y="316992"/>
                  </a:lnTo>
                  <a:close/>
                </a:path>
                <a:path w="634364" h="424179">
                  <a:moveTo>
                    <a:pt x="432816" y="117348"/>
                  </a:moveTo>
                  <a:lnTo>
                    <a:pt x="12191" y="117348"/>
                  </a:lnTo>
                  <a:lnTo>
                    <a:pt x="12191" y="112776"/>
                  </a:lnTo>
                  <a:lnTo>
                    <a:pt x="422148" y="112776"/>
                  </a:lnTo>
                  <a:lnTo>
                    <a:pt x="426720" y="106680"/>
                  </a:lnTo>
                  <a:lnTo>
                    <a:pt x="432816" y="106680"/>
                  </a:lnTo>
                  <a:lnTo>
                    <a:pt x="432816" y="117348"/>
                  </a:lnTo>
                  <a:close/>
                </a:path>
                <a:path w="634364" h="424179">
                  <a:moveTo>
                    <a:pt x="12191" y="117348"/>
                  </a:moveTo>
                  <a:lnTo>
                    <a:pt x="6096" y="117348"/>
                  </a:lnTo>
                  <a:lnTo>
                    <a:pt x="12191" y="112776"/>
                  </a:lnTo>
                  <a:lnTo>
                    <a:pt x="12191" y="117348"/>
                  </a:lnTo>
                  <a:close/>
                </a:path>
                <a:path w="634364" h="424179">
                  <a:moveTo>
                    <a:pt x="621792" y="216408"/>
                  </a:moveTo>
                  <a:lnTo>
                    <a:pt x="617254" y="211836"/>
                  </a:lnTo>
                  <a:lnTo>
                    <a:pt x="621792" y="207264"/>
                  </a:lnTo>
                  <a:lnTo>
                    <a:pt x="621792" y="216408"/>
                  </a:lnTo>
                  <a:close/>
                </a:path>
                <a:path w="634364" h="424179">
                  <a:moveTo>
                    <a:pt x="629412" y="216408"/>
                  </a:moveTo>
                  <a:lnTo>
                    <a:pt x="621792" y="216408"/>
                  </a:lnTo>
                  <a:lnTo>
                    <a:pt x="621792" y="207264"/>
                  </a:lnTo>
                  <a:lnTo>
                    <a:pt x="629412" y="207264"/>
                  </a:lnTo>
                  <a:lnTo>
                    <a:pt x="633984" y="211836"/>
                  </a:lnTo>
                  <a:lnTo>
                    <a:pt x="629412" y="216408"/>
                  </a:lnTo>
                  <a:close/>
                </a:path>
                <a:path w="634364" h="424179">
                  <a:moveTo>
                    <a:pt x="434340" y="411480"/>
                  </a:moveTo>
                  <a:lnTo>
                    <a:pt x="432816" y="411480"/>
                  </a:lnTo>
                  <a:lnTo>
                    <a:pt x="432816" y="397693"/>
                  </a:lnTo>
                  <a:lnTo>
                    <a:pt x="617254" y="211836"/>
                  </a:lnTo>
                  <a:lnTo>
                    <a:pt x="621792" y="216408"/>
                  </a:lnTo>
                  <a:lnTo>
                    <a:pt x="629412" y="216408"/>
                  </a:lnTo>
                  <a:lnTo>
                    <a:pt x="434340" y="411480"/>
                  </a:lnTo>
                  <a:close/>
                </a:path>
                <a:path w="634364" h="424179">
                  <a:moveTo>
                    <a:pt x="12191" y="310896"/>
                  </a:moveTo>
                  <a:lnTo>
                    <a:pt x="6096" y="306324"/>
                  </a:lnTo>
                  <a:lnTo>
                    <a:pt x="12191" y="306324"/>
                  </a:lnTo>
                  <a:lnTo>
                    <a:pt x="12191" y="310896"/>
                  </a:lnTo>
                  <a:close/>
                </a:path>
                <a:path w="634364" h="424179">
                  <a:moveTo>
                    <a:pt x="432816" y="316992"/>
                  </a:moveTo>
                  <a:lnTo>
                    <a:pt x="426720" y="316992"/>
                  </a:lnTo>
                  <a:lnTo>
                    <a:pt x="422148" y="310896"/>
                  </a:lnTo>
                  <a:lnTo>
                    <a:pt x="12191" y="310896"/>
                  </a:lnTo>
                  <a:lnTo>
                    <a:pt x="12191" y="306324"/>
                  </a:lnTo>
                  <a:lnTo>
                    <a:pt x="432816" y="306324"/>
                  </a:lnTo>
                  <a:lnTo>
                    <a:pt x="432816" y="316992"/>
                  </a:lnTo>
                  <a:close/>
                </a:path>
                <a:path w="634364" h="424179">
                  <a:moveTo>
                    <a:pt x="422148" y="423672"/>
                  </a:moveTo>
                  <a:lnTo>
                    <a:pt x="422148" y="310896"/>
                  </a:lnTo>
                  <a:lnTo>
                    <a:pt x="426720" y="316992"/>
                  </a:lnTo>
                  <a:lnTo>
                    <a:pt x="432816" y="316992"/>
                  </a:lnTo>
                  <a:lnTo>
                    <a:pt x="432816" y="397693"/>
                  </a:lnTo>
                  <a:lnTo>
                    <a:pt x="423672" y="406908"/>
                  </a:lnTo>
                  <a:lnTo>
                    <a:pt x="432816" y="411480"/>
                  </a:lnTo>
                  <a:lnTo>
                    <a:pt x="434340" y="411480"/>
                  </a:lnTo>
                  <a:lnTo>
                    <a:pt x="422148" y="423672"/>
                  </a:lnTo>
                  <a:close/>
                </a:path>
                <a:path w="634364" h="424179">
                  <a:moveTo>
                    <a:pt x="432816" y="411480"/>
                  </a:moveTo>
                  <a:lnTo>
                    <a:pt x="423672" y="406908"/>
                  </a:lnTo>
                  <a:lnTo>
                    <a:pt x="432816" y="397693"/>
                  </a:lnTo>
                  <a:lnTo>
                    <a:pt x="432816" y="411480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5420867" y="3296411"/>
            <a:ext cx="424180" cy="634365"/>
            <a:chOff x="5420867" y="3296411"/>
            <a:chExt cx="424180" cy="634365"/>
          </a:xfrm>
        </p:grpSpPr>
        <p:sp>
          <p:nvSpPr>
            <p:cNvPr id="17" name="object 17"/>
            <p:cNvSpPr/>
            <p:nvPr/>
          </p:nvSpPr>
          <p:spPr>
            <a:xfrm>
              <a:off x="5434583" y="3304031"/>
              <a:ext cx="398145" cy="620395"/>
            </a:xfrm>
            <a:custGeom>
              <a:avLst/>
              <a:gdLst/>
              <a:ahLst/>
              <a:cxnLst/>
              <a:rect l="l" t="t" r="r" b="b"/>
              <a:pathLst>
                <a:path w="398145" h="620395">
                  <a:moveTo>
                    <a:pt x="297180" y="620267"/>
                  </a:moveTo>
                  <a:lnTo>
                    <a:pt x="99060" y="620267"/>
                  </a:lnTo>
                  <a:lnTo>
                    <a:pt x="99060" y="199643"/>
                  </a:lnTo>
                  <a:lnTo>
                    <a:pt x="0" y="199643"/>
                  </a:lnTo>
                  <a:lnTo>
                    <a:pt x="198119" y="0"/>
                  </a:lnTo>
                  <a:lnTo>
                    <a:pt x="397764" y="199643"/>
                  </a:lnTo>
                  <a:lnTo>
                    <a:pt x="297180" y="199643"/>
                  </a:lnTo>
                  <a:lnTo>
                    <a:pt x="297180" y="6202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20867" y="3296411"/>
              <a:ext cx="424180" cy="634365"/>
            </a:xfrm>
            <a:custGeom>
              <a:avLst/>
              <a:gdLst/>
              <a:ahLst/>
              <a:cxnLst/>
              <a:rect l="l" t="t" r="r" b="b"/>
              <a:pathLst>
                <a:path w="424179" h="634364">
                  <a:moveTo>
                    <a:pt x="106680" y="213360"/>
                  </a:moveTo>
                  <a:lnTo>
                    <a:pt x="0" y="213360"/>
                  </a:lnTo>
                  <a:lnTo>
                    <a:pt x="211836" y="0"/>
                  </a:lnTo>
                  <a:lnTo>
                    <a:pt x="223940" y="12191"/>
                  </a:lnTo>
                  <a:lnTo>
                    <a:pt x="207264" y="12191"/>
                  </a:lnTo>
                  <a:lnTo>
                    <a:pt x="211836" y="16729"/>
                  </a:lnTo>
                  <a:lnTo>
                    <a:pt x="25978" y="201168"/>
                  </a:lnTo>
                  <a:lnTo>
                    <a:pt x="13715" y="201168"/>
                  </a:lnTo>
                  <a:lnTo>
                    <a:pt x="16763" y="210312"/>
                  </a:lnTo>
                  <a:lnTo>
                    <a:pt x="106680" y="210312"/>
                  </a:lnTo>
                  <a:lnTo>
                    <a:pt x="106680" y="213360"/>
                  </a:lnTo>
                  <a:close/>
                </a:path>
                <a:path w="424179" h="634364">
                  <a:moveTo>
                    <a:pt x="211836" y="16729"/>
                  </a:moveTo>
                  <a:lnTo>
                    <a:pt x="207264" y="12191"/>
                  </a:lnTo>
                  <a:lnTo>
                    <a:pt x="216408" y="12191"/>
                  </a:lnTo>
                  <a:lnTo>
                    <a:pt x="211836" y="16729"/>
                  </a:lnTo>
                  <a:close/>
                </a:path>
                <a:path w="424179" h="634364">
                  <a:moveTo>
                    <a:pt x="406908" y="210312"/>
                  </a:moveTo>
                  <a:lnTo>
                    <a:pt x="211836" y="16729"/>
                  </a:lnTo>
                  <a:lnTo>
                    <a:pt x="216408" y="12191"/>
                  </a:lnTo>
                  <a:lnTo>
                    <a:pt x="223940" y="12191"/>
                  </a:lnTo>
                  <a:lnTo>
                    <a:pt x="411567" y="201168"/>
                  </a:lnTo>
                  <a:lnTo>
                    <a:pt x="406908" y="210312"/>
                  </a:lnTo>
                  <a:close/>
                </a:path>
                <a:path w="424179" h="634364">
                  <a:moveTo>
                    <a:pt x="16763" y="210312"/>
                  </a:moveTo>
                  <a:lnTo>
                    <a:pt x="13715" y="201168"/>
                  </a:lnTo>
                  <a:lnTo>
                    <a:pt x="25978" y="201168"/>
                  </a:lnTo>
                  <a:lnTo>
                    <a:pt x="16763" y="210312"/>
                  </a:lnTo>
                  <a:close/>
                </a:path>
                <a:path w="424179" h="634364">
                  <a:moveTo>
                    <a:pt x="106680" y="210312"/>
                  </a:moveTo>
                  <a:lnTo>
                    <a:pt x="16763" y="210312"/>
                  </a:lnTo>
                  <a:lnTo>
                    <a:pt x="25978" y="201168"/>
                  </a:lnTo>
                  <a:lnTo>
                    <a:pt x="117348" y="201168"/>
                  </a:lnTo>
                  <a:lnTo>
                    <a:pt x="117348" y="207264"/>
                  </a:lnTo>
                  <a:lnTo>
                    <a:pt x="106680" y="207264"/>
                  </a:lnTo>
                  <a:lnTo>
                    <a:pt x="106680" y="210312"/>
                  </a:lnTo>
                  <a:close/>
                </a:path>
                <a:path w="424179" h="634364">
                  <a:moveTo>
                    <a:pt x="306324" y="627888"/>
                  </a:moveTo>
                  <a:lnTo>
                    <a:pt x="306324" y="201168"/>
                  </a:lnTo>
                  <a:lnTo>
                    <a:pt x="397693" y="201168"/>
                  </a:lnTo>
                  <a:lnTo>
                    <a:pt x="403836" y="207264"/>
                  </a:lnTo>
                  <a:lnTo>
                    <a:pt x="316992" y="207264"/>
                  </a:lnTo>
                  <a:lnTo>
                    <a:pt x="310896" y="213360"/>
                  </a:lnTo>
                  <a:lnTo>
                    <a:pt x="316992" y="213360"/>
                  </a:lnTo>
                  <a:lnTo>
                    <a:pt x="316992" y="623316"/>
                  </a:lnTo>
                  <a:lnTo>
                    <a:pt x="310896" y="623316"/>
                  </a:lnTo>
                  <a:lnTo>
                    <a:pt x="306324" y="627888"/>
                  </a:lnTo>
                  <a:close/>
                </a:path>
                <a:path w="424179" h="634364">
                  <a:moveTo>
                    <a:pt x="420645" y="210312"/>
                  </a:moveTo>
                  <a:lnTo>
                    <a:pt x="406908" y="210312"/>
                  </a:lnTo>
                  <a:lnTo>
                    <a:pt x="411480" y="201168"/>
                  </a:lnTo>
                  <a:lnTo>
                    <a:pt x="420645" y="210312"/>
                  </a:lnTo>
                  <a:close/>
                </a:path>
                <a:path w="424179" h="634364">
                  <a:moveTo>
                    <a:pt x="316992" y="633984"/>
                  </a:moveTo>
                  <a:lnTo>
                    <a:pt x="106680" y="633984"/>
                  </a:lnTo>
                  <a:lnTo>
                    <a:pt x="106680" y="207264"/>
                  </a:lnTo>
                  <a:lnTo>
                    <a:pt x="112776" y="213360"/>
                  </a:lnTo>
                  <a:lnTo>
                    <a:pt x="117348" y="213360"/>
                  </a:lnTo>
                  <a:lnTo>
                    <a:pt x="117348" y="623316"/>
                  </a:lnTo>
                  <a:lnTo>
                    <a:pt x="112776" y="623316"/>
                  </a:lnTo>
                  <a:lnTo>
                    <a:pt x="117348" y="627888"/>
                  </a:lnTo>
                  <a:lnTo>
                    <a:pt x="316992" y="627888"/>
                  </a:lnTo>
                  <a:lnTo>
                    <a:pt x="316992" y="633984"/>
                  </a:lnTo>
                  <a:close/>
                </a:path>
                <a:path w="424179" h="634364">
                  <a:moveTo>
                    <a:pt x="117348" y="213360"/>
                  </a:moveTo>
                  <a:lnTo>
                    <a:pt x="112776" y="213360"/>
                  </a:lnTo>
                  <a:lnTo>
                    <a:pt x="106680" y="207264"/>
                  </a:lnTo>
                  <a:lnTo>
                    <a:pt x="117348" y="207264"/>
                  </a:lnTo>
                  <a:lnTo>
                    <a:pt x="117348" y="213360"/>
                  </a:lnTo>
                  <a:close/>
                </a:path>
                <a:path w="424179" h="634364">
                  <a:moveTo>
                    <a:pt x="316992" y="213360"/>
                  </a:moveTo>
                  <a:lnTo>
                    <a:pt x="310896" y="213360"/>
                  </a:lnTo>
                  <a:lnTo>
                    <a:pt x="316992" y="207264"/>
                  </a:lnTo>
                  <a:lnTo>
                    <a:pt x="316992" y="213360"/>
                  </a:lnTo>
                  <a:close/>
                </a:path>
                <a:path w="424179" h="634364">
                  <a:moveTo>
                    <a:pt x="423672" y="213360"/>
                  </a:moveTo>
                  <a:lnTo>
                    <a:pt x="316992" y="213360"/>
                  </a:lnTo>
                  <a:lnTo>
                    <a:pt x="316992" y="207264"/>
                  </a:lnTo>
                  <a:lnTo>
                    <a:pt x="403836" y="207264"/>
                  </a:lnTo>
                  <a:lnTo>
                    <a:pt x="406908" y="210312"/>
                  </a:lnTo>
                  <a:lnTo>
                    <a:pt x="420645" y="210312"/>
                  </a:lnTo>
                  <a:lnTo>
                    <a:pt x="423672" y="213360"/>
                  </a:lnTo>
                  <a:close/>
                </a:path>
                <a:path w="424179" h="634364">
                  <a:moveTo>
                    <a:pt x="117348" y="627888"/>
                  </a:moveTo>
                  <a:lnTo>
                    <a:pt x="112776" y="623316"/>
                  </a:lnTo>
                  <a:lnTo>
                    <a:pt x="117348" y="623316"/>
                  </a:lnTo>
                  <a:lnTo>
                    <a:pt x="117348" y="627888"/>
                  </a:lnTo>
                  <a:close/>
                </a:path>
                <a:path w="424179" h="634364">
                  <a:moveTo>
                    <a:pt x="306324" y="627888"/>
                  </a:moveTo>
                  <a:lnTo>
                    <a:pt x="117348" y="627888"/>
                  </a:lnTo>
                  <a:lnTo>
                    <a:pt x="117348" y="623316"/>
                  </a:lnTo>
                  <a:lnTo>
                    <a:pt x="306324" y="623316"/>
                  </a:lnTo>
                  <a:lnTo>
                    <a:pt x="306324" y="627888"/>
                  </a:lnTo>
                  <a:close/>
                </a:path>
                <a:path w="424179" h="634364">
                  <a:moveTo>
                    <a:pt x="316992" y="627888"/>
                  </a:moveTo>
                  <a:lnTo>
                    <a:pt x="306324" y="627888"/>
                  </a:lnTo>
                  <a:lnTo>
                    <a:pt x="310896" y="623316"/>
                  </a:lnTo>
                  <a:lnTo>
                    <a:pt x="316992" y="623316"/>
                  </a:lnTo>
                  <a:lnTo>
                    <a:pt x="316992" y="627888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663140" y="2675649"/>
            <a:ext cx="47567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kişisinin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ruhsat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almasına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gerek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yoktur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445252" y="5490972"/>
            <a:ext cx="425450" cy="632460"/>
            <a:chOff x="5445252" y="5490972"/>
            <a:chExt cx="425450" cy="632460"/>
          </a:xfrm>
        </p:grpSpPr>
        <p:sp>
          <p:nvSpPr>
            <p:cNvPr id="21" name="object 21"/>
            <p:cNvSpPr/>
            <p:nvPr/>
          </p:nvSpPr>
          <p:spPr>
            <a:xfrm>
              <a:off x="5458968" y="5495544"/>
              <a:ext cx="398145" cy="620395"/>
            </a:xfrm>
            <a:custGeom>
              <a:avLst/>
              <a:gdLst/>
              <a:ahLst/>
              <a:cxnLst/>
              <a:rect l="l" t="t" r="r" b="b"/>
              <a:pathLst>
                <a:path w="398145" h="620395">
                  <a:moveTo>
                    <a:pt x="199644" y="620267"/>
                  </a:moveTo>
                  <a:lnTo>
                    <a:pt x="0" y="422148"/>
                  </a:lnTo>
                  <a:lnTo>
                    <a:pt x="99060" y="422148"/>
                  </a:lnTo>
                  <a:lnTo>
                    <a:pt x="99060" y="0"/>
                  </a:lnTo>
                  <a:lnTo>
                    <a:pt x="298703" y="0"/>
                  </a:lnTo>
                  <a:lnTo>
                    <a:pt x="298703" y="422148"/>
                  </a:lnTo>
                  <a:lnTo>
                    <a:pt x="397764" y="422148"/>
                  </a:lnTo>
                  <a:lnTo>
                    <a:pt x="199644" y="6202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45252" y="5490972"/>
              <a:ext cx="425450" cy="632460"/>
            </a:xfrm>
            <a:custGeom>
              <a:avLst/>
              <a:gdLst/>
              <a:ahLst/>
              <a:cxnLst/>
              <a:rect l="l" t="t" r="r" b="b"/>
              <a:pathLst>
                <a:path w="425450" h="632460">
                  <a:moveTo>
                    <a:pt x="108204" y="426720"/>
                  </a:moveTo>
                  <a:lnTo>
                    <a:pt x="108204" y="0"/>
                  </a:lnTo>
                  <a:lnTo>
                    <a:pt x="318515" y="0"/>
                  </a:lnTo>
                  <a:lnTo>
                    <a:pt x="318515" y="4572"/>
                  </a:lnTo>
                  <a:lnTo>
                    <a:pt x="118872" y="4572"/>
                  </a:lnTo>
                  <a:lnTo>
                    <a:pt x="112776" y="10667"/>
                  </a:lnTo>
                  <a:lnTo>
                    <a:pt x="118872" y="10667"/>
                  </a:lnTo>
                  <a:lnTo>
                    <a:pt x="118872" y="420624"/>
                  </a:lnTo>
                  <a:lnTo>
                    <a:pt x="112776" y="420624"/>
                  </a:lnTo>
                  <a:lnTo>
                    <a:pt x="108204" y="426720"/>
                  </a:lnTo>
                  <a:close/>
                </a:path>
                <a:path w="425450" h="632460">
                  <a:moveTo>
                    <a:pt x="118872" y="10667"/>
                  </a:moveTo>
                  <a:lnTo>
                    <a:pt x="112776" y="10667"/>
                  </a:lnTo>
                  <a:lnTo>
                    <a:pt x="118872" y="4572"/>
                  </a:lnTo>
                  <a:lnTo>
                    <a:pt x="118872" y="10667"/>
                  </a:lnTo>
                  <a:close/>
                </a:path>
                <a:path w="425450" h="632460">
                  <a:moveTo>
                    <a:pt x="306324" y="10667"/>
                  </a:moveTo>
                  <a:lnTo>
                    <a:pt x="118872" y="10667"/>
                  </a:lnTo>
                  <a:lnTo>
                    <a:pt x="118872" y="4572"/>
                  </a:lnTo>
                  <a:lnTo>
                    <a:pt x="306324" y="4572"/>
                  </a:lnTo>
                  <a:lnTo>
                    <a:pt x="306324" y="10667"/>
                  </a:lnTo>
                  <a:close/>
                </a:path>
                <a:path w="425450" h="632460">
                  <a:moveTo>
                    <a:pt x="399288" y="431292"/>
                  </a:moveTo>
                  <a:lnTo>
                    <a:pt x="306324" y="431292"/>
                  </a:lnTo>
                  <a:lnTo>
                    <a:pt x="306324" y="4572"/>
                  </a:lnTo>
                  <a:lnTo>
                    <a:pt x="312419" y="10667"/>
                  </a:lnTo>
                  <a:lnTo>
                    <a:pt x="318515" y="10667"/>
                  </a:lnTo>
                  <a:lnTo>
                    <a:pt x="318515" y="420624"/>
                  </a:lnTo>
                  <a:lnTo>
                    <a:pt x="312419" y="420624"/>
                  </a:lnTo>
                  <a:lnTo>
                    <a:pt x="318515" y="426720"/>
                  </a:lnTo>
                  <a:lnTo>
                    <a:pt x="403860" y="426720"/>
                  </a:lnTo>
                  <a:lnTo>
                    <a:pt x="399288" y="431292"/>
                  </a:lnTo>
                  <a:close/>
                </a:path>
                <a:path w="425450" h="632460">
                  <a:moveTo>
                    <a:pt x="318515" y="10667"/>
                  </a:moveTo>
                  <a:lnTo>
                    <a:pt x="312419" y="10667"/>
                  </a:lnTo>
                  <a:lnTo>
                    <a:pt x="306324" y="4572"/>
                  </a:lnTo>
                  <a:lnTo>
                    <a:pt x="318515" y="4572"/>
                  </a:lnTo>
                  <a:lnTo>
                    <a:pt x="318515" y="10667"/>
                  </a:lnTo>
                  <a:close/>
                </a:path>
                <a:path w="425450" h="632460">
                  <a:moveTo>
                    <a:pt x="213360" y="632460"/>
                  </a:moveTo>
                  <a:lnTo>
                    <a:pt x="0" y="420624"/>
                  </a:lnTo>
                  <a:lnTo>
                    <a:pt x="108204" y="420624"/>
                  </a:lnTo>
                  <a:lnTo>
                    <a:pt x="108204" y="422148"/>
                  </a:lnTo>
                  <a:lnTo>
                    <a:pt x="18288" y="422148"/>
                  </a:lnTo>
                  <a:lnTo>
                    <a:pt x="13716" y="431292"/>
                  </a:lnTo>
                  <a:lnTo>
                    <a:pt x="27362" y="431292"/>
                  </a:lnTo>
                  <a:lnTo>
                    <a:pt x="212612" y="617967"/>
                  </a:lnTo>
                  <a:lnTo>
                    <a:pt x="208788" y="621792"/>
                  </a:lnTo>
                  <a:lnTo>
                    <a:pt x="224027" y="621792"/>
                  </a:lnTo>
                  <a:lnTo>
                    <a:pt x="213360" y="632460"/>
                  </a:lnTo>
                  <a:close/>
                </a:path>
                <a:path w="425450" h="632460">
                  <a:moveTo>
                    <a:pt x="118872" y="426720"/>
                  </a:moveTo>
                  <a:lnTo>
                    <a:pt x="108204" y="426720"/>
                  </a:lnTo>
                  <a:lnTo>
                    <a:pt x="112776" y="420624"/>
                  </a:lnTo>
                  <a:lnTo>
                    <a:pt x="118872" y="420624"/>
                  </a:lnTo>
                  <a:lnTo>
                    <a:pt x="118872" y="426720"/>
                  </a:lnTo>
                  <a:close/>
                </a:path>
                <a:path w="425450" h="632460">
                  <a:moveTo>
                    <a:pt x="318515" y="426720"/>
                  </a:moveTo>
                  <a:lnTo>
                    <a:pt x="312419" y="420624"/>
                  </a:lnTo>
                  <a:lnTo>
                    <a:pt x="318515" y="420624"/>
                  </a:lnTo>
                  <a:lnTo>
                    <a:pt x="318515" y="426720"/>
                  </a:lnTo>
                  <a:close/>
                </a:path>
                <a:path w="425450" h="632460">
                  <a:moveTo>
                    <a:pt x="403860" y="426720"/>
                  </a:moveTo>
                  <a:lnTo>
                    <a:pt x="318515" y="426720"/>
                  </a:lnTo>
                  <a:lnTo>
                    <a:pt x="318515" y="420624"/>
                  </a:lnTo>
                  <a:lnTo>
                    <a:pt x="425196" y="420624"/>
                  </a:lnTo>
                  <a:lnTo>
                    <a:pt x="423672" y="422148"/>
                  </a:lnTo>
                  <a:lnTo>
                    <a:pt x="408432" y="422148"/>
                  </a:lnTo>
                  <a:lnTo>
                    <a:pt x="403860" y="426720"/>
                  </a:lnTo>
                  <a:close/>
                </a:path>
                <a:path w="425450" h="632460">
                  <a:moveTo>
                    <a:pt x="27362" y="431292"/>
                  </a:moveTo>
                  <a:lnTo>
                    <a:pt x="13716" y="431292"/>
                  </a:lnTo>
                  <a:lnTo>
                    <a:pt x="18288" y="422148"/>
                  </a:lnTo>
                  <a:lnTo>
                    <a:pt x="27362" y="431292"/>
                  </a:lnTo>
                  <a:close/>
                </a:path>
                <a:path w="425450" h="632460">
                  <a:moveTo>
                    <a:pt x="118872" y="431292"/>
                  </a:moveTo>
                  <a:lnTo>
                    <a:pt x="27362" y="431292"/>
                  </a:lnTo>
                  <a:lnTo>
                    <a:pt x="18288" y="422148"/>
                  </a:lnTo>
                  <a:lnTo>
                    <a:pt x="108204" y="422148"/>
                  </a:lnTo>
                  <a:lnTo>
                    <a:pt x="108204" y="426720"/>
                  </a:lnTo>
                  <a:lnTo>
                    <a:pt x="118872" y="426720"/>
                  </a:lnTo>
                  <a:lnTo>
                    <a:pt x="118872" y="431292"/>
                  </a:lnTo>
                  <a:close/>
                </a:path>
                <a:path w="425450" h="632460">
                  <a:moveTo>
                    <a:pt x="224027" y="621792"/>
                  </a:moveTo>
                  <a:lnTo>
                    <a:pt x="216407" y="621792"/>
                  </a:lnTo>
                  <a:lnTo>
                    <a:pt x="212612" y="617967"/>
                  </a:lnTo>
                  <a:lnTo>
                    <a:pt x="408432" y="422148"/>
                  </a:lnTo>
                  <a:lnTo>
                    <a:pt x="411480" y="431292"/>
                  </a:lnTo>
                  <a:lnTo>
                    <a:pt x="414528" y="431292"/>
                  </a:lnTo>
                  <a:lnTo>
                    <a:pt x="224027" y="621792"/>
                  </a:lnTo>
                  <a:close/>
                </a:path>
                <a:path w="425450" h="632460">
                  <a:moveTo>
                    <a:pt x="414528" y="431292"/>
                  </a:moveTo>
                  <a:lnTo>
                    <a:pt x="411480" y="431292"/>
                  </a:lnTo>
                  <a:lnTo>
                    <a:pt x="408432" y="422148"/>
                  </a:lnTo>
                  <a:lnTo>
                    <a:pt x="423672" y="422148"/>
                  </a:lnTo>
                  <a:lnTo>
                    <a:pt x="414528" y="431292"/>
                  </a:lnTo>
                  <a:close/>
                </a:path>
                <a:path w="425450" h="632460">
                  <a:moveTo>
                    <a:pt x="216407" y="621792"/>
                  </a:moveTo>
                  <a:lnTo>
                    <a:pt x="208788" y="621792"/>
                  </a:lnTo>
                  <a:lnTo>
                    <a:pt x="212612" y="617967"/>
                  </a:lnTo>
                  <a:lnTo>
                    <a:pt x="216407" y="621792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861831" y="4319991"/>
            <a:ext cx="2640965" cy="92329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ct val="90300"/>
              </a:lnSpc>
              <a:spcBef>
                <a:spcPts val="345"/>
              </a:spcBef>
            </a:pP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Ruhsat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alamıyorlarsa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sadece 5 belge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talep 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edebilirler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27210" y="6153419"/>
            <a:ext cx="36366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kişileri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ruhsat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almalıdır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068055" y="5649468"/>
            <a:ext cx="1929764" cy="803275"/>
            <a:chOff x="8068055" y="5649468"/>
            <a:chExt cx="1929764" cy="803275"/>
          </a:xfrm>
        </p:grpSpPr>
        <p:sp>
          <p:nvSpPr>
            <p:cNvPr id="26" name="object 26"/>
            <p:cNvSpPr/>
            <p:nvPr/>
          </p:nvSpPr>
          <p:spPr>
            <a:xfrm>
              <a:off x="8072627" y="5657087"/>
              <a:ext cx="1911350" cy="791210"/>
            </a:xfrm>
            <a:custGeom>
              <a:avLst/>
              <a:gdLst/>
              <a:ahLst/>
              <a:cxnLst/>
              <a:rect l="l" t="t" r="r" b="b"/>
              <a:pathLst>
                <a:path w="1911350" h="791210">
                  <a:moveTo>
                    <a:pt x="1812036" y="790956"/>
                  </a:moveTo>
                  <a:lnTo>
                    <a:pt x="0" y="790956"/>
                  </a:lnTo>
                  <a:lnTo>
                    <a:pt x="0" y="592836"/>
                  </a:lnTo>
                  <a:lnTo>
                    <a:pt x="1613916" y="592836"/>
                  </a:lnTo>
                  <a:lnTo>
                    <a:pt x="1613916" y="198120"/>
                  </a:lnTo>
                  <a:lnTo>
                    <a:pt x="1516379" y="198120"/>
                  </a:lnTo>
                  <a:lnTo>
                    <a:pt x="1712975" y="0"/>
                  </a:lnTo>
                  <a:lnTo>
                    <a:pt x="1911095" y="198120"/>
                  </a:lnTo>
                  <a:lnTo>
                    <a:pt x="1812036" y="198120"/>
                  </a:lnTo>
                  <a:lnTo>
                    <a:pt x="1812036" y="7909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68055" y="5649468"/>
              <a:ext cx="1929764" cy="803275"/>
            </a:xfrm>
            <a:custGeom>
              <a:avLst/>
              <a:gdLst/>
              <a:ahLst/>
              <a:cxnLst/>
              <a:rect l="l" t="t" r="r" b="b"/>
              <a:pathLst>
                <a:path w="1929765" h="803275">
                  <a:moveTo>
                    <a:pt x="1613916" y="211836"/>
                  </a:moveTo>
                  <a:lnTo>
                    <a:pt x="1507236" y="211836"/>
                  </a:lnTo>
                  <a:lnTo>
                    <a:pt x="1717548" y="0"/>
                  </a:lnTo>
                  <a:lnTo>
                    <a:pt x="1729740" y="12192"/>
                  </a:lnTo>
                  <a:lnTo>
                    <a:pt x="1714500" y="12192"/>
                  </a:lnTo>
                  <a:lnTo>
                    <a:pt x="1718295" y="15987"/>
                  </a:lnTo>
                  <a:lnTo>
                    <a:pt x="1533214" y="199644"/>
                  </a:lnTo>
                  <a:lnTo>
                    <a:pt x="1520951" y="199644"/>
                  </a:lnTo>
                  <a:lnTo>
                    <a:pt x="1524000" y="208788"/>
                  </a:lnTo>
                  <a:lnTo>
                    <a:pt x="1613916" y="208788"/>
                  </a:lnTo>
                  <a:lnTo>
                    <a:pt x="1613916" y="211836"/>
                  </a:lnTo>
                  <a:close/>
                </a:path>
                <a:path w="1929765" h="803275">
                  <a:moveTo>
                    <a:pt x="1718295" y="15987"/>
                  </a:moveTo>
                  <a:lnTo>
                    <a:pt x="1714500" y="12192"/>
                  </a:lnTo>
                  <a:lnTo>
                    <a:pt x="1722120" y="12192"/>
                  </a:lnTo>
                  <a:lnTo>
                    <a:pt x="1718295" y="15987"/>
                  </a:lnTo>
                  <a:close/>
                </a:path>
                <a:path w="1929765" h="803275">
                  <a:moveTo>
                    <a:pt x="1911096" y="208788"/>
                  </a:moveTo>
                  <a:lnTo>
                    <a:pt x="1718295" y="15987"/>
                  </a:lnTo>
                  <a:lnTo>
                    <a:pt x="1722120" y="12192"/>
                  </a:lnTo>
                  <a:lnTo>
                    <a:pt x="1729740" y="12192"/>
                  </a:lnTo>
                  <a:lnTo>
                    <a:pt x="1917192" y="199644"/>
                  </a:lnTo>
                  <a:lnTo>
                    <a:pt x="1915668" y="199644"/>
                  </a:lnTo>
                  <a:lnTo>
                    <a:pt x="1911096" y="208788"/>
                  </a:lnTo>
                  <a:close/>
                </a:path>
                <a:path w="1929765" h="803275">
                  <a:moveTo>
                    <a:pt x="1524000" y="208788"/>
                  </a:moveTo>
                  <a:lnTo>
                    <a:pt x="1520951" y="199644"/>
                  </a:lnTo>
                  <a:lnTo>
                    <a:pt x="1533214" y="199644"/>
                  </a:lnTo>
                  <a:lnTo>
                    <a:pt x="1524000" y="208788"/>
                  </a:lnTo>
                  <a:close/>
                </a:path>
                <a:path w="1929765" h="803275">
                  <a:moveTo>
                    <a:pt x="1613916" y="208788"/>
                  </a:moveTo>
                  <a:lnTo>
                    <a:pt x="1524000" y="208788"/>
                  </a:lnTo>
                  <a:lnTo>
                    <a:pt x="1533214" y="199644"/>
                  </a:lnTo>
                  <a:lnTo>
                    <a:pt x="1624584" y="199644"/>
                  </a:lnTo>
                  <a:lnTo>
                    <a:pt x="1624584" y="205740"/>
                  </a:lnTo>
                  <a:lnTo>
                    <a:pt x="1613916" y="205740"/>
                  </a:lnTo>
                  <a:lnTo>
                    <a:pt x="1613916" y="208788"/>
                  </a:lnTo>
                  <a:close/>
                </a:path>
                <a:path w="1929765" h="803275">
                  <a:moveTo>
                    <a:pt x="1810512" y="798576"/>
                  </a:moveTo>
                  <a:lnTo>
                    <a:pt x="1810512" y="199644"/>
                  </a:lnTo>
                  <a:lnTo>
                    <a:pt x="1901952" y="199644"/>
                  </a:lnTo>
                  <a:lnTo>
                    <a:pt x="1908048" y="205740"/>
                  </a:lnTo>
                  <a:lnTo>
                    <a:pt x="1822704" y="205740"/>
                  </a:lnTo>
                  <a:lnTo>
                    <a:pt x="1816608" y="211836"/>
                  </a:lnTo>
                  <a:lnTo>
                    <a:pt x="1822704" y="211836"/>
                  </a:lnTo>
                  <a:lnTo>
                    <a:pt x="1822704" y="792480"/>
                  </a:lnTo>
                  <a:lnTo>
                    <a:pt x="1816608" y="792480"/>
                  </a:lnTo>
                  <a:lnTo>
                    <a:pt x="1810512" y="798576"/>
                  </a:lnTo>
                  <a:close/>
                </a:path>
                <a:path w="1929765" h="803275">
                  <a:moveTo>
                    <a:pt x="1926336" y="208788"/>
                  </a:moveTo>
                  <a:lnTo>
                    <a:pt x="1911096" y="208788"/>
                  </a:lnTo>
                  <a:lnTo>
                    <a:pt x="1915668" y="199644"/>
                  </a:lnTo>
                  <a:lnTo>
                    <a:pt x="1917192" y="199644"/>
                  </a:lnTo>
                  <a:lnTo>
                    <a:pt x="1926336" y="208788"/>
                  </a:lnTo>
                  <a:close/>
                </a:path>
                <a:path w="1929765" h="803275">
                  <a:moveTo>
                    <a:pt x="1613916" y="600456"/>
                  </a:moveTo>
                  <a:lnTo>
                    <a:pt x="1613916" y="205740"/>
                  </a:lnTo>
                  <a:lnTo>
                    <a:pt x="1618488" y="211836"/>
                  </a:lnTo>
                  <a:lnTo>
                    <a:pt x="1624584" y="211836"/>
                  </a:lnTo>
                  <a:lnTo>
                    <a:pt x="1624584" y="594360"/>
                  </a:lnTo>
                  <a:lnTo>
                    <a:pt x="1618488" y="594360"/>
                  </a:lnTo>
                  <a:lnTo>
                    <a:pt x="1613916" y="600456"/>
                  </a:lnTo>
                  <a:close/>
                </a:path>
                <a:path w="1929765" h="803275">
                  <a:moveTo>
                    <a:pt x="1624584" y="211836"/>
                  </a:moveTo>
                  <a:lnTo>
                    <a:pt x="1618488" y="211836"/>
                  </a:lnTo>
                  <a:lnTo>
                    <a:pt x="1613916" y="205740"/>
                  </a:lnTo>
                  <a:lnTo>
                    <a:pt x="1624584" y="205740"/>
                  </a:lnTo>
                  <a:lnTo>
                    <a:pt x="1624584" y="211836"/>
                  </a:lnTo>
                  <a:close/>
                </a:path>
                <a:path w="1929765" h="803275">
                  <a:moveTo>
                    <a:pt x="1822704" y="211836"/>
                  </a:moveTo>
                  <a:lnTo>
                    <a:pt x="1816608" y="211836"/>
                  </a:lnTo>
                  <a:lnTo>
                    <a:pt x="1822704" y="205740"/>
                  </a:lnTo>
                  <a:lnTo>
                    <a:pt x="1822704" y="211836"/>
                  </a:lnTo>
                  <a:close/>
                </a:path>
                <a:path w="1929765" h="803275">
                  <a:moveTo>
                    <a:pt x="1929384" y="211836"/>
                  </a:moveTo>
                  <a:lnTo>
                    <a:pt x="1822704" y="211836"/>
                  </a:lnTo>
                  <a:lnTo>
                    <a:pt x="1822704" y="205740"/>
                  </a:lnTo>
                  <a:lnTo>
                    <a:pt x="1908048" y="205740"/>
                  </a:lnTo>
                  <a:lnTo>
                    <a:pt x="1911096" y="208788"/>
                  </a:lnTo>
                  <a:lnTo>
                    <a:pt x="1926336" y="208788"/>
                  </a:lnTo>
                  <a:lnTo>
                    <a:pt x="1929384" y="211836"/>
                  </a:lnTo>
                  <a:close/>
                </a:path>
                <a:path w="1929765" h="803275">
                  <a:moveTo>
                    <a:pt x="1822704" y="803148"/>
                  </a:moveTo>
                  <a:lnTo>
                    <a:pt x="0" y="803148"/>
                  </a:lnTo>
                  <a:lnTo>
                    <a:pt x="0" y="594360"/>
                  </a:lnTo>
                  <a:lnTo>
                    <a:pt x="1613916" y="594360"/>
                  </a:lnTo>
                  <a:lnTo>
                    <a:pt x="1613916" y="600456"/>
                  </a:lnTo>
                  <a:lnTo>
                    <a:pt x="10668" y="600456"/>
                  </a:lnTo>
                  <a:lnTo>
                    <a:pt x="4572" y="606552"/>
                  </a:lnTo>
                  <a:lnTo>
                    <a:pt x="10668" y="606552"/>
                  </a:lnTo>
                  <a:lnTo>
                    <a:pt x="10668" y="792480"/>
                  </a:lnTo>
                  <a:lnTo>
                    <a:pt x="4572" y="792480"/>
                  </a:lnTo>
                  <a:lnTo>
                    <a:pt x="10668" y="798576"/>
                  </a:lnTo>
                  <a:lnTo>
                    <a:pt x="1822704" y="798576"/>
                  </a:lnTo>
                  <a:lnTo>
                    <a:pt x="1822704" y="803148"/>
                  </a:lnTo>
                  <a:close/>
                </a:path>
                <a:path w="1929765" h="803275">
                  <a:moveTo>
                    <a:pt x="1624584" y="606552"/>
                  </a:moveTo>
                  <a:lnTo>
                    <a:pt x="10668" y="606552"/>
                  </a:lnTo>
                  <a:lnTo>
                    <a:pt x="10668" y="600456"/>
                  </a:lnTo>
                  <a:lnTo>
                    <a:pt x="1613916" y="600456"/>
                  </a:lnTo>
                  <a:lnTo>
                    <a:pt x="1618488" y="594360"/>
                  </a:lnTo>
                  <a:lnTo>
                    <a:pt x="1624584" y="594360"/>
                  </a:lnTo>
                  <a:lnTo>
                    <a:pt x="1624584" y="606552"/>
                  </a:lnTo>
                  <a:close/>
                </a:path>
                <a:path w="1929765" h="803275">
                  <a:moveTo>
                    <a:pt x="10668" y="606552"/>
                  </a:moveTo>
                  <a:lnTo>
                    <a:pt x="4572" y="606552"/>
                  </a:lnTo>
                  <a:lnTo>
                    <a:pt x="10668" y="600456"/>
                  </a:lnTo>
                  <a:lnTo>
                    <a:pt x="10668" y="606552"/>
                  </a:lnTo>
                  <a:close/>
                </a:path>
                <a:path w="1929765" h="803275">
                  <a:moveTo>
                    <a:pt x="10668" y="798576"/>
                  </a:moveTo>
                  <a:lnTo>
                    <a:pt x="4572" y="792480"/>
                  </a:lnTo>
                  <a:lnTo>
                    <a:pt x="10668" y="792480"/>
                  </a:lnTo>
                  <a:lnTo>
                    <a:pt x="10668" y="798576"/>
                  </a:lnTo>
                  <a:close/>
                </a:path>
                <a:path w="1929765" h="803275">
                  <a:moveTo>
                    <a:pt x="1810512" y="798576"/>
                  </a:moveTo>
                  <a:lnTo>
                    <a:pt x="10668" y="798576"/>
                  </a:lnTo>
                  <a:lnTo>
                    <a:pt x="10668" y="792480"/>
                  </a:lnTo>
                  <a:lnTo>
                    <a:pt x="1810512" y="792480"/>
                  </a:lnTo>
                  <a:lnTo>
                    <a:pt x="1810512" y="798576"/>
                  </a:lnTo>
                  <a:close/>
                </a:path>
                <a:path w="1929765" h="803275">
                  <a:moveTo>
                    <a:pt x="1822704" y="798576"/>
                  </a:moveTo>
                  <a:lnTo>
                    <a:pt x="1810512" y="798576"/>
                  </a:lnTo>
                  <a:lnTo>
                    <a:pt x="1816608" y="792480"/>
                  </a:lnTo>
                  <a:lnTo>
                    <a:pt x="1822704" y="792480"/>
                  </a:lnTo>
                  <a:lnTo>
                    <a:pt x="1822704" y="79857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30174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BİNALAR</a:t>
            </a:r>
            <a:r>
              <a:rPr spc="5" dirty="0"/>
              <a:t> </a:t>
            </a:r>
            <a:r>
              <a:rPr spc="-10" dirty="0"/>
              <a:t>VE</a:t>
            </a:r>
            <a:r>
              <a:rPr dirty="0"/>
              <a:t> BLOKLARDA</a:t>
            </a:r>
            <a:r>
              <a:rPr spc="-140" dirty="0"/>
              <a:t> </a:t>
            </a:r>
            <a:r>
              <a:rPr dirty="0"/>
              <a:t>%</a:t>
            </a:r>
            <a:r>
              <a:rPr spc="-15" dirty="0"/>
              <a:t> </a:t>
            </a:r>
            <a:r>
              <a:rPr spc="-5" dirty="0"/>
              <a:t>25</a:t>
            </a:r>
            <a:r>
              <a:rPr spc="5" dirty="0"/>
              <a:t> </a:t>
            </a:r>
            <a:r>
              <a:rPr spc="-30" dirty="0"/>
              <a:t>ŞARTI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33" y="2646600"/>
            <a:ext cx="8720455" cy="2163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 algn="just">
              <a:lnSpc>
                <a:spcPct val="100200"/>
              </a:lnSpc>
              <a:spcBef>
                <a:spcPts val="100"/>
              </a:spcBef>
              <a:buFont typeface="Arial MT"/>
              <a:buChar char="•"/>
              <a:tabLst>
                <a:tab pos="213995" algn="l"/>
              </a:tabLst>
            </a:pPr>
            <a:r>
              <a:rPr sz="2800" spc="-1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uygulamanın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amacı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Trebuchet MS"/>
                <a:cs typeface="Trebuchet MS"/>
              </a:rPr>
              <a:t>«Turizm</a:t>
            </a:r>
            <a:r>
              <a:rPr sz="28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rebuchet MS"/>
                <a:cs typeface="Trebuchet MS"/>
              </a:rPr>
              <a:t>Tesislerinin </a:t>
            </a:r>
            <a:r>
              <a:rPr sz="28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Niteliklerine İlişkin Yönetmelik» hükümlerinin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doğru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şekilde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uygulanmasını</a:t>
            </a:r>
            <a:r>
              <a:rPr sz="2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sağlamak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otel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vasfında 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olmayan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apartmanların</a:t>
            </a:r>
            <a:r>
              <a:rPr sz="2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otelmiş</a:t>
            </a:r>
            <a:r>
              <a:rPr sz="2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gibi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tek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kişi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tarafından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işletilmesinin</a:t>
            </a:r>
            <a:r>
              <a:rPr sz="28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önüne</a:t>
            </a:r>
            <a:r>
              <a:rPr sz="2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Trebuchet MS"/>
                <a:cs typeface="Trebuchet MS"/>
              </a:rPr>
              <a:t>geçmektir.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455803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KONUTLARIN</a:t>
            </a:r>
            <a:r>
              <a:rPr spc="-10" dirty="0"/>
              <a:t> </a:t>
            </a:r>
            <a:r>
              <a:rPr spc="-5" dirty="0"/>
              <a:t>NİTELİKLERİ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61" y="2695452"/>
            <a:ext cx="9099550" cy="3700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1445">
              <a:lnSpc>
                <a:spcPct val="99800"/>
              </a:lnSpc>
              <a:spcBef>
                <a:spcPts val="100"/>
              </a:spcBef>
            </a:pPr>
            <a:r>
              <a:rPr sz="2200" b="1" spc="-5" dirty="0">
                <a:latin typeface="Trebuchet MS"/>
                <a:cs typeface="Trebuchet MS"/>
              </a:rPr>
              <a:t>Başvurusu </a:t>
            </a:r>
            <a:r>
              <a:rPr sz="2200" b="1" spc="-25" dirty="0">
                <a:latin typeface="Trebuchet MS"/>
                <a:cs typeface="Trebuchet MS"/>
              </a:rPr>
              <a:t>kabul </a:t>
            </a:r>
            <a:r>
              <a:rPr sz="2200" b="1" spc="-5" dirty="0">
                <a:latin typeface="Trebuchet MS"/>
                <a:cs typeface="Trebuchet MS"/>
              </a:rPr>
              <a:t>edilenlere </a:t>
            </a:r>
            <a:r>
              <a:rPr sz="2200" b="1" dirty="0">
                <a:latin typeface="Trebuchet MS"/>
                <a:cs typeface="Trebuchet MS"/>
              </a:rPr>
              <a:t>30 </a:t>
            </a:r>
            <a:r>
              <a:rPr sz="2200" b="1" spc="-10" dirty="0">
                <a:latin typeface="Trebuchet MS"/>
                <a:cs typeface="Trebuchet MS"/>
              </a:rPr>
              <a:t>gün </a:t>
            </a:r>
            <a:r>
              <a:rPr sz="2200" b="1" spc="-5" dirty="0">
                <a:latin typeface="Trebuchet MS"/>
                <a:cs typeface="Trebuchet MS"/>
              </a:rPr>
              <a:t>içerisinde </a:t>
            </a:r>
            <a:r>
              <a:rPr sz="2200" b="1" spc="-10" dirty="0">
                <a:latin typeface="Trebuchet MS"/>
                <a:cs typeface="Trebuchet MS"/>
              </a:rPr>
              <a:t>denetim </a:t>
            </a:r>
            <a:r>
              <a:rPr sz="2200" b="1" spc="-5" dirty="0">
                <a:latin typeface="Trebuchet MS"/>
                <a:cs typeface="Trebuchet MS"/>
              </a:rPr>
              <a:t>yapılacak </a:t>
            </a:r>
            <a:r>
              <a:rPr sz="2200" b="1" dirty="0">
                <a:latin typeface="Trebuchet MS"/>
                <a:cs typeface="Trebuchet MS"/>
              </a:rPr>
              <a:t>olup </a:t>
            </a:r>
            <a:r>
              <a:rPr sz="2200" b="1" spc="-650" dirty="0">
                <a:latin typeface="Trebuchet MS"/>
                <a:cs typeface="Trebuchet MS"/>
              </a:rPr>
              <a:t> </a:t>
            </a:r>
            <a:r>
              <a:rPr sz="2200" b="1" spc="-5" dirty="0">
                <a:latin typeface="Trebuchet MS"/>
                <a:cs typeface="Trebuchet MS"/>
              </a:rPr>
              <a:t>denetim esnasında </a:t>
            </a:r>
            <a:r>
              <a:rPr sz="2200" b="1" spc="-10" dirty="0">
                <a:latin typeface="Trebuchet MS"/>
                <a:cs typeface="Trebuchet MS"/>
              </a:rPr>
              <a:t>aşağıdaki </a:t>
            </a:r>
            <a:r>
              <a:rPr sz="2200" b="1" spc="-5" dirty="0">
                <a:latin typeface="Trebuchet MS"/>
                <a:cs typeface="Trebuchet MS"/>
              </a:rPr>
              <a:t>kriterlerin </a:t>
            </a:r>
            <a:r>
              <a:rPr sz="2200" b="1" spc="-10" dirty="0">
                <a:latin typeface="Trebuchet MS"/>
                <a:cs typeface="Trebuchet MS"/>
              </a:rPr>
              <a:t>sağlanıp sağlanmadığı </a:t>
            </a:r>
            <a:r>
              <a:rPr sz="2200" b="1" spc="-5" dirty="0">
                <a:latin typeface="Trebuchet MS"/>
                <a:cs typeface="Trebuchet MS"/>
              </a:rPr>
              <a:t> incelenecektir:</a:t>
            </a:r>
            <a:endParaRPr sz="22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En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az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yatak,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tuvalet-banyo,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yaşam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alanı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ile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mutfak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 düzenlemesi.</a:t>
            </a:r>
            <a:endParaRPr sz="2200">
              <a:latin typeface="Trebuchet MS"/>
              <a:cs typeface="Trebuchet MS"/>
            </a:endParaRPr>
          </a:p>
          <a:p>
            <a:pPr marL="213360" marR="40005" indent="-201295">
              <a:lnSpc>
                <a:spcPts val="2630"/>
              </a:lnSpc>
              <a:spcBef>
                <a:spcPts val="96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Konutta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soğuk</a:t>
            </a:r>
            <a:r>
              <a:rPr sz="22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sıcak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su,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yatak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odalarında</a:t>
            </a:r>
            <a:r>
              <a:rPr sz="22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nitelikli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yatak,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2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başı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bir </a:t>
            </a:r>
            <a:r>
              <a:rPr sz="2200" spc="-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yastık,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yastık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kılıfı, çarşaf, iklim koşullarına göre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pike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veya yorgan,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banyoda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başı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yüz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banyo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havlusu.</a:t>
            </a:r>
            <a:endParaRPr sz="2200">
              <a:latin typeface="Trebuchet MS"/>
              <a:cs typeface="Trebuchet MS"/>
            </a:endParaRPr>
          </a:p>
          <a:p>
            <a:pPr marL="213360" marR="5080" indent="-201295">
              <a:lnSpc>
                <a:spcPts val="2630"/>
              </a:lnSpc>
              <a:spcBef>
                <a:spcPts val="88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Kimyevi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yangın söndürücüler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ile banyo-tuvalet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hariç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sabit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ayrımı olan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2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bölümlerde</a:t>
            </a:r>
            <a:r>
              <a:rPr sz="22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yangına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karşı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duman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dedektörü,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kapı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arkalarında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kaçış </a:t>
            </a:r>
            <a:r>
              <a:rPr sz="2200" spc="-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merdiveninin</a:t>
            </a:r>
            <a:r>
              <a:rPr sz="22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yerini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gösteren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kroki.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455803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KONUTLARIN</a:t>
            </a:r>
            <a:r>
              <a:rPr spc="-10" dirty="0"/>
              <a:t> </a:t>
            </a:r>
            <a:r>
              <a:rPr spc="-5" dirty="0"/>
              <a:t>NİTELİKLERİ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28" y="2695408"/>
            <a:ext cx="277368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13995" algn="l"/>
                <a:tab pos="1496060" algn="l"/>
              </a:tabLst>
            </a:pPr>
            <a:r>
              <a:rPr sz="2250" spc="-7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22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6881" y="2695408"/>
            <a:ext cx="615442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83945" algn="l"/>
                <a:tab pos="2922270" algn="l"/>
                <a:tab pos="4303395" algn="l"/>
                <a:tab pos="4876800" algn="l"/>
              </a:tabLst>
            </a:pP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fr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zl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22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528" y="2931749"/>
            <a:ext cx="9178290" cy="94297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1005"/>
              </a:spcBef>
            </a:pP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standartlara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uygun,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temiz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bakımlı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çalışır</a:t>
            </a:r>
            <a:r>
              <a:rPr sz="225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durumda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olması.</a:t>
            </a:r>
            <a:endParaRPr sz="225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910"/>
              </a:spcBef>
              <a:buFont typeface="Arial MT"/>
              <a:buChar char="•"/>
              <a:tabLst>
                <a:tab pos="213995" algn="l"/>
                <a:tab pos="1513205" algn="l"/>
                <a:tab pos="3140710" algn="l"/>
                <a:tab pos="3806825" algn="l"/>
                <a:tab pos="4751070" algn="l"/>
                <a:tab pos="5659755" algn="l"/>
                <a:tab pos="6207125" algn="l"/>
                <a:tab pos="7185659" algn="l"/>
                <a:tab pos="8260080" algn="l"/>
              </a:tabLst>
            </a:pPr>
            <a:r>
              <a:rPr sz="2250" spc="-7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tun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ka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as</a:t>
            </a:r>
            <a:r>
              <a:rPr sz="2250" spc="-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;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h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od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ki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ik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22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6579" y="3849118"/>
            <a:ext cx="8980170" cy="2458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1299"/>
              </a:lnSpc>
              <a:spcBef>
                <a:spcPts val="95"/>
              </a:spcBef>
            </a:pPr>
            <a:r>
              <a:rPr sz="2250" spc="-20" dirty="0">
                <a:solidFill>
                  <a:srgbClr val="FFFFFF"/>
                </a:solidFill>
                <a:latin typeface="Trebuchet MS"/>
                <a:cs typeface="Trebuchet MS"/>
              </a:rPr>
              <a:t>hesaplanır,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yatak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odası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sayıları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haricinde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en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fazla iki kişilik kapasite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ilave </a:t>
            </a:r>
            <a:r>
              <a:rPr sz="2250" spc="-35" dirty="0">
                <a:solidFill>
                  <a:srgbClr val="FFFFFF"/>
                </a:solidFill>
                <a:latin typeface="Trebuchet MS"/>
                <a:cs typeface="Trebuchet MS"/>
              </a:rPr>
              <a:t>edilir.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Bu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şartları sağlayan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oda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sayısı daha fazla olsa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dahi, aynı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konutta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konaklayabilecek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sayısı,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üç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yaşından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küçük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çocuklar </a:t>
            </a:r>
            <a:r>
              <a:rPr sz="2250" spc="-6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hariç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en fazla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on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iki kişidir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(8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adet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yatak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odası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olan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bir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villada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kapasite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8x2=16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şeklinde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hesaplanmayacaktır.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villada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konaklayabilecek kişi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sayısı,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üç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yaşından küçük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çocuklar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hariç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en 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fazla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iki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olacaktır)</a:t>
            </a:r>
            <a:endParaRPr sz="22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10"/>
              </a:lnSpc>
              <a:spcBef>
                <a:spcPts val="525"/>
              </a:spcBef>
            </a:pPr>
            <a:r>
              <a:rPr dirty="0"/>
              <a:t>İZİN</a:t>
            </a:r>
            <a:r>
              <a:rPr spc="5" dirty="0"/>
              <a:t> </a:t>
            </a:r>
            <a:r>
              <a:rPr dirty="0"/>
              <a:t>BELGESİ</a:t>
            </a:r>
            <a:r>
              <a:rPr spc="-190" dirty="0"/>
              <a:t> </a:t>
            </a:r>
            <a:r>
              <a:rPr spc="-35" dirty="0"/>
              <a:t>ALINDIKTAN</a:t>
            </a:r>
            <a:r>
              <a:rPr spc="45" dirty="0"/>
              <a:t> </a:t>
            </a:r>
            <a:r>
              <a:rPr spc="-5" dirty="0"/>
              <a:t>SONRA</a:t>
            </a:r>
            <a:r>
              <a:rPr spc="-130" dirty="0"/>
              <a:t> </a:t>
            </a:r>
            <a:r>
              <a:rPr spc="-5" dirty="0"/>
              <a:t>SAĞLANMASI </a:t>
            </a:r>
            <a:r>
              <a:rPr spc="-930" dirty="0"/>
              <a:t> </a:t>
            </a:r>
            <a:r>
              <a:rPr dirty="0"/>
              <a:t>GEREKEN</a:t>
            </a:r>
            <a:r>
              <a:rPr spc="-5" dirty="0"/>
              <a:t> </a:t>
            </a:r>
            <a:r>
              <a:rPr dirty="0"/>
              <a:t>KRİTERLER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07" y="2666501"/>
            <a:ext cx="9180195" cy="40392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13360" marR="5080" indent="-201295" algn="just">
              <a:lnSpc>
                <a:spcPct val="90700"/>
              </a:lnSpc>
              <a:spcBef>
                <a:spcPts val="340"/>
              </a:spcBef>
              <a:buFont typeface="Arial MT"/>
              <a:buChar char="•"/>
              <a:tabLst>
                <a:tab pos="213995" algn="l"/>
              </a:tabLst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a)</a:t>
            </a:r>
            <a:r>
              <a:rPr sz="2000" spc="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Konutun</a:t>
            </a:r>
            <a:r>
              <a:rPr sz="2000" spc="5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tanıtım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pazarlamasının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yapıldığı her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türlü ortamda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konutun 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izin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belgesinin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örneği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okunaklı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şekilde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yayınlanır.</a:t>
            </a:r>
            <a:r>
              <a:rPr sz="2000" spc="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000" spc="6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tanıtımlarda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aşağıdaki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bilgilerin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yer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alması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zorunludur:</a:t>
            </a:r>
            <a:endParaRPr sz="20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ct val="90800"/>
              </a:lnSpc>
              <a:spcBef>
                <a:spcPts val="865"/>
              </a:spcBef>
              <a:buFont typeface="Arial MT"/>
              <a:buChar char="•"/>
              <a:tabLst>
                <a:tab pos="213995" algn="l"/>
              </a:tabLst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1) Konutun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konumu,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kişi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kapasitesi,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kaçıncı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katta yer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aldığı,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balkon/teras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bulunup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bulunmadığı,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yatak odası, salon/yaşam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alanı ve banyo-tuvalet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sayısı,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odalarda yer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alan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yatakların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iki kişilik,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tek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kişilik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bilgileri,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tefriş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malzemeleri,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pişirme,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yemek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hazırlama,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soğuk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saklama,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sıcak/soğuk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içecek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hazırlama,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servis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malzemeleri,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çamaşır,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bulaşık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makinası,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televizyon,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saç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kurutma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makinesi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gibi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donanımlar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ile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ısıtma-soğutma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sistemleri,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şahsi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veya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ortak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kullanımda olan spor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üniteleri,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spa, yüzme havuzu, otopark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imkanı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bulunup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bulunmadığı,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konuta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erişimde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konut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dahilinde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yer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alan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erişilebilirlik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düzenlemeleri,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evcil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hayvan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kabul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edilip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edilmediği,</a:t>
            </a:r>
            <a:r>
              <a:rPr sz="2000" spc="6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kablolu/kablosuz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internet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imkanının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bulunup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bulunmadığı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gibi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bilgiler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ve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sunulan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diğer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hizmetlere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ilişkin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bilgilendirme.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10"/>
              </a:lnSpc>
              <a:spcBef>
                <a:spcPts val="525"/>
              </a:spcBef>
            </a:pPr>
            <a:r>
              <a:rPr dirty="0"/>
              <a:t>İZİN</a:t>
            </a:r>
            <a:r>
              <a:rPr spc="5" dirty="0"/>
              <a:t> </a:t>
            </a:r>
            <a:r>
              <a:rPr dirty="0"/>
              <a:t>BELGESİ</a:t>
            </a:r>
            <a:r>
              <a:rPr spc="-190" dirty="0"/>
              <a:t> </a:t>
            </a:r>
            <a:r>
              <a:rPr spc="-35" dirty="0"/>
              <a:t>ALINDIKTAN</a:t>
            </a:r>
            <a:r>
              <a:rPr spc="45" dirty="0"/>
              <a:t> </a:t>
            </a:r>
            <a:r>
              <a:rPr spc="-5" dirty="0"/>
              <a:t>SONRA</a:t>
            </a:r>
            <a:r>
              <a:rPr spc="-130" dirty="0"/>
              <a:t> </a:t>
            </a:r>
            <a:r>
              <a:rPr spc="-5" dirty="0"/>
              <a:t>SAĞLANMASI </a:t>
            </a:r>
            <a:r>
              <a:rPr spc="-930" dirty="0"/>
              <a:t> </a:t>
            </a:r>
            <a:r>
              <a:rPr dirty="0"/>
              <a:t>GEREKEN</a:t>
            </a:r>
            <a:r>
              <a:rPr spc="-5" dirty="0"/>
              <a:t> </a:t>
            </a:r>
            <a:r>
              <a:rPr dirty="0"/>
              <a:t>KRİTERLER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18381" y="2664971"/>
            <a:ext cx="7232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şk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508" y="2664971"/>
            <a:ext cx="8258809" cy="6337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13360" marR="5080" indent="-201295">
              <a:lnSpc>
                <a:spcPts val="2270"/>
              </a:lnSpc>
              <a:spcBef>
                <a:spcPts val="380"/>
              </a:spcBef>
              <a:buFont typeface="Arial MT"/>
              <a:buChar char="•"/>
              <a:tabLst>
                <a:tab pos="213995" algn="l"/>
                <a:tab pos="672465" algn="l"/>
                <a:tab pos="1349375" algn="l"/>
                <a:tab pos="2120265" algn="l"/>
                <a:tab pos="3491229" algn="l"/>
                <a:tab pos="4758055" algn="l"/>
                <a:tab pos="6227445" algn="l"/>
                <a:tab pos="7176770" algn="l"/>
              </a:tabLst>
            </a:pP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)	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e	v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ö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net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	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lı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ra 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bilgilendirme.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508" y="3353858"/>
            <a:ext cx="9178925" cy="6337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13360" marR="5080" indent="-201295">
              <a:lnSpc>
                <a:spcPts val="2270"/>
              </a:lnSpc>
              <a:spcBef>
                <a:spcPts val="380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3)</a:t>
            </a:r>
            <a:r>
              <a:rPr sz="2100" spc="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Konutu</a:t>
            </a:r>
            <a:r>
              <a:rPr sz="2100" spc="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teslim</a:t>
            </a:r>
            <a:r>
              <a:rPr sz="2100" spc="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alma</a:t>
            </a:r>
            <a:r>
              <a:rPr sz="2100" spc="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100" spc="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kullanım</a:t>
            </a:r>
            <a:r>
              <a:rPr sz="2100" spc="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süresi</a:t>
            </a:r>
            <a:r>
              <a:rPr sz="2100" spc="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sonunda</a:t>
            </a:r>
            <a:r>
              <a:rPr sz="2100" spc="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boşaltılma</a:t>
            </a:r>
            <a:r>
              <a:rPr sz="2100" spc="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saatleri</a:t>
            </a:r>
            <a:r>
              <a:rPr sz="2100" spc="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ile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temizlik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hizmeti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verilip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verilmediğine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ilişkin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bilgilendirme.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746442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İZİN</a:t>
            </a:r>
            <a:r>
              <a:rPr spc="-15" dirty="0"/>
              <a:t> </a:t>
            </a:r>
            <a:r>
              <a:rPr dirty="0"/>
              <a:t>BELGESİ</a:t>
            </a:r>
            <a:r>
              <a:rPr spc="-10" dirty="0"/>
              <a:t> </a:t>
            </a:r>
            <a:r>
              <a:rPr dirty="0"/>
              <a:t>SAHİBİNİN</a:t>
            </a:r>
            <a:r>
              <a:rPr spc="-75" dirty="0"/>
              <a:t> </a:t>
            </a:r>
            <a:r>
              <a:rPr dirty="0"/>
              <a:t>YÜKÜMLÜLÜKLERİ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22" y="2613092"/>
            <a:ext cx="9181465" cy="34112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13360" marR="8255" indent="-201295" algn="just">
              <a:lnSpc>
                <a:spcPts val="2080"/>
              </a:lnSpc>
              <a:spcBef>
                <a:spcPts val="365"/>
              </a:spcBef>
              <a:buFont typeface="Arial MT"/>
              <a:buChar char="•"/>
              <a:tabLst>
                <a:tab pos="213995" algn="l"/>
              </a:tabLst>
            </a:pP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a) 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Kiralanan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konutu yukarıda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belirtilen nitelikleri sağlar şekilde kullanıcıya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teslim </a:t>
            </a:r>
            <a:r>
              <a:rPr sz="1900" spc="-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etmek.</a:t>
            </a:r>
            <a:endParaRPr sz="19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ct val="91300"/>
              </a:lnSpc>
              <a:spcBef>
                <a:spcPts val="844"/>
              </a:spcBef>
              <a:buFont typeface="Arial MT"/>
              <a:buChar char="•"/>
              <a:tabLst>
                <a:tab pos="213995" algn="l"/>
              </a:tabLst>
            </a:pP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b)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Asgari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olarak,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her kullanıcı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değişiminde konutun temizlik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bakımını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düzenli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olarak yapmak/yaptırmak, haşere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ile düzenli olarak mücadele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etmek ve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buna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ilişkin</a:t>
            </a:r>
            <a:r>
              <a:rPr sz="19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kayıtları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muhafaza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etmek.</a:t>
            </a:r>
            <a:endParaRPr sz="19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ts val="2080"/>
              </a:lnSpc>
              <a:spcBef>
                <a:spcPts val="919"/>
              </a:spcBef>
              <a:buFont typeface="Arial MT"/>
              <a:buChar char="•"/>
              <a:tabLst>
                <a:tab pos="213995" algn="l"/>
              </a:tabLst>
            </a:pP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c)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Site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veya bina yönetimi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tarafından alınan kuralları yazılı olarak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veya çevrimiçi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ortamda</a:t>
            </a:r>
            <a:r>
              <a:rPr sz="19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kullanıcılara</a:t>
            </a:r>
            <a:r>
              <a:rPr sz="19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bildirmek.</a:t>
            </a:r>
            <a:endParaRPr sz="19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ct val="91300"/>
              </a:lnSpc>
              <a:spcBef>
                <a:spcPts val="840"/>
              </a:spcBef>
              <a:buFont typeface="Arial MT"/>
              <a:buChar char="•"/>
              <a:tabLst>
                <a:tab pos="213995" algn="l"/>
              </a:tabLst>
            </a:pP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ç)</a:t>
            </a:r>
            <a:r>
              <a:rPr sz="1900" spc="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26/6/1973</a:t>
            </a:r>
            <a:r>
              <a:rPr sz="1900" spc="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tarihli</a:t>
            </a:r>
            <a:r>
              <a:rPr sz="1900" spc="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1900" spc="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1774</a:t>
            </a:r>
            <a:r>
              <a:rPr sz="1900" spc="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sayılı</a:t>
            </a:r>
            <a:r>
              <a:rPr sz="1900" spc="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Kimlik</a:t>
            </a:r>
            <a:r>
              <a:rPr sz="1900" spc="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Bildirme</a:t>
            </a:r>
            <a:r>
              <a:rPr sz="1900" spc="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Kanunu</a:t>
            </a:r>
            <a:r>
              <a:rPr sz="1900" spc="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ile</a:t>
            </a:r>
            <a:r>
              <a:rPr sz="1900" spc="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24/3/2016</a:t>
            </a:r>
            <a:r>
              <a:rPr sz="1900" spc="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tarihli </a:t>
            </a:r>
            <a:r>
              <a:rPr sz="1900" spc="-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19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6698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sayılı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Kişisel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Verilerin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Korunması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Kanunu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kapsamında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yükümlülükleri </a:t>
            </a:r>
            <a:r>
              <a:rPr sz="1900" spc="-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yerine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getirmek.</a:t>
            </a:r>
            <a:endParaRPr sz="1900">
              <a:latin typeface="Trebuchet MS"/>
              <a:cs typeface="Trebuchet MS"/>
            </a:endParaRPr>
          </a:p>
          <a:p>
            <a:pPr marL="213360" indent="-201295" algn="just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13995" algn="l"/>
              </a:tabLst>
            </a:pP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d)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Bakanlıkça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hazırlanacak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plaketi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konutun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girişine</a:t>
            </a:r>
            <a:r>
              <a:rPr sz="19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asmak.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39381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BAŞVURULARIN</a:t>
            </a:r>
            <a:r>
              <a:rPr spc="25" dirty="0"/>
              <a:t> </a:t>
            </a:r>
            <a:r>
              <a:rPr spc="-5" dirty="0"/>
              <a:t>DEĞERLENDİRİLMESİ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marR="5080" indent="-201295" algn="just">
              <a:lnSpc>
                <a:spcPct val="100200"/>
              </a:lnSpc>
              <a:spcBef>
                <a:spcPts val="95"/>
              </a:spcBef>
              <a:buFont typeface="Arial MT"/>
              <a:buChar char="•"/>
              <a:tabLst>
                <a:tab pos="213995" algn="l"/>
              </a:tabLst>
            </a:pPr>
            <a:r>
              <a:rPr dirty="0"/>
              <a:t>Belgelerin incelenmesi sonrasında </a:t>
            </a:r>
            <a:r>
              <a:rPr dirty="0">
                <a:solidFill>
                  <a:srgbClr val="000000"/>
                </a:solidFill>
              </a:rPr>
              <a:t>eksik </a:t>
            </a:r>
            <a:r>
              <a:rPr spc="-5" dirty="0">
                <a:solidFill>
                  <a:srgbClr val="000000"/>
                </a:solidFill>
              </a:rPr>
              <a:t>belge </a:t>
            </a:r>
            <a:r>
              <a:rPr dirty="0">
                <a:solidFill>
                  <a:srgbClr val="000000"/>
                </a:solidFill>
              </a:rPr>
              <a:t>varsa </a:t>
            </a:r>
            <a:r>
              <a:rPr spc="-5" dirty="0"/>
              <a:t>gerekçeli </a:t>
            </a:r>
            <a:r>
              <a:rPr dirty="0"/>
              <a:t>olarak </a:t>
            </a:r>
            <a:r>
              <a:rPr spc="5" dirty="0"/>
              <a:t>iade </a:t>
            </a:r>
            <a:r>
              <a:rPr spc="10" dirty="0"/>
              <a:t> </a:t>
            </a:r>
            <a:r>
              <a:rPr spc="-40" dirty="0"/>
              <a:t>edilir.</a:t>
            </a:r>
            <a:r>
              <a:rPr spc="-35" dirty="0"/>
              <a:t> </a:t>
            </a:r>
            <a:r>
              <a:rPr spc="-10" dirty="0"/>
              <a:t>Bu</a:t>
            </a:r>
            <a:r>
              <a:rPr spc="-5" dirty="0"/>
              <a:t> durumda</a:t>
            </a:r>
            <a:r>
              <a:rPr dirty="0"/>
              <a:t> eksikliğin</a:t>
            </a:r>
            <a:r>
              <a:rPr spc="5" dirty="0"/>
              <a:t> </a:t>
            </a:r>
            <a:r>
              <a:rPr spc="-5" dirty="0"/>
              <a:t>tamamlanıp </a:t>
            </a:r>
            <a:r>
              <a:rPr dirty="0"/>
              <a:t>yeni</a:t>
            </a:r>
            <a:r>
              <a:rPr spc="5" dirty="0"/>
              <a:t> </a:t>
            </a:r>
            <a:r>
              <a:rPr spc="-5" dirty="0"/>
              <a:t>başvuru</a:t>
            </a:r>
            <a:r>
              <a:rPr dirty="0"/>
              <a:t> </a:t>
            </a:r>
            <a:r>
              <a:rPr spc="-5" dirty="0"/>
              <a:t>yapmadan</a:t>
            </a:r>
            <a:r>
              <a:rPr dirty="0"/>
              <a:t> </a:t>
            </a:r>
            <a:r>
              <a:rPr spc="5" dirty="0"/>
              <a:t>aynı </a:t>
            </a:r>
            <a:r>
              <a:rPr spc="-620" dirty="0"/>
              <a:t> </a:t>
            </a:r>
            <a:r>
              <a:rPr dirty="0"/>
              <a:t>başvurunun</a:t>
            </a:r>
            <a:r>
              <a:rPr spc="20" dirty="0"/>
              <a:t> </a:t>
            </a:r>
            <a:r>
              <a:rPr spc="-10" dirty="0"/>
              <a:t>tekrar</a:t>
            </a:r>
            <a:r>
              <a:rPr spc="40" dirty="0"/>
              <a:t> </a:t>
            </a:r>
            <a:r>
              <a:rPr spc="-5" dirty="0"/>
              <a:t>iletilmesi</a:t>
            </a:r>
            <a:r>
              <a:rPr spc="45" dirty="0"/>
              <a:t> </a:t>
            </a:r>
            <a:r>
              <a:rPr spc="-25" dirty="0"/>
              <a:t>gerekmektedir.</a:t>
            </a:r>
          </a:p>
          <a:p>
            <a:pPr marL="213360" marR="6350" indent="-201295" algn="just">
              <a:lnSpc>
                <a:spcPct val="100499"/>
              </a:lnSpc>
              <a:spcBef>
                <a:spcPts val="860"/>
              </a:spcBef>
              <a:buFont typeface="Arial MT"/>
              <a:buChar char="•"/>
              <a:tabLst>
                <a:tab pos="213995" algn="l"/>
              </a:tabLst>
            </a:pPr>
            <a:r>
              <a:rPr dirty="0"/>
              <a:t>Belgelerin </a:t>
            </a:r>
            <a:r>
              <a:rPr spc="-5" dirty="0"/>
              <a:t>incelenmesi </a:t>
            </a:r>
            <a:r>
              <a:rPr dirty="0"/>
              <a:t>sonrasında </a:t>
            </a:r>
            <a:r>
              <a:rPr dirty="0">
                <a:solidFill>
                  <a:srgbClr val="000000"/>
                </a:solidFill>
              </a:rPr>
              <a:t>uygun </a:t>
            </a:r>
            <a:r>
              <a:rPr spc="-5" dirty="0">
                <a:solidFill>
                  <a:srgbClr val="000000"/>
                </a:solidFill>
              </a:rPr>
              <a:t>bulunmayan </a:t>
            </a:r>
            <a:r>
              <a:rPr dirty="0">
                <a:solidFill>
                  <a:srgbClr val="000000"/>
                </a:solidFill>
              </a:rPr>
              <a:t>başvurular </a:t>
            </a:r>
            <a:r>
              <a:rPr dirty="0"/>
              <a:t>ve % </a:t>
            </a:r>
            <a:r>
              <a:rPr spc="5" dirty="0"/>
              <a:t>25 </a:t>
            </a:r>
            <a:r>
              <a:rPr spc="10" dirty="0"/>
              <a:t> </a:t>
            </a:r>
            <a:r>
              <a:rPr dirty="0"/>
              <a:t>kotasına</a:t>
            </a:r>
            <a:r>
              <a:rPr spc="280" dirty="0"/>
              <a:t> </a:t>
            </a:r>
            <a:r>
              <a:rPr dirty="0"/>
              <a:t>uymadan</a:t>
            </a:r>
            <a:r>
              <a:rPr spc="295" dirty="0"/>
              <a:t> </a:t>
            </a:r>
            <a:r>
              <a:rPr dirty="0"/>
              <a:t>yapılan</a:t>
            </a:r>
            <a:r>
              <a:rPr spc="295" dirty="0"/>
              <a:t> </a:t>
            </a:r>
            <a:r>
              <a:rPr dirty="0"/>
              <a:t>başvurular</a:t>
            </a:r>
            <a:r>
              <a:rPr spc="290" dirty="0"/>
              <a:t> </a:t>
            </a:r>
            <a:r>
              <a:rPr spc="-25" dirty="0"/>
              <a:t>reddedilir.</a:t>
            </a:r>
            <a:r>
              <a:rPr spc="295" dirty="0"/>
              <a:t> </a:t>
            </a:r>
            <a:r>
              <a:rPr spc="-5" dirty="0"/>
              <a:t>Örneğin</a:t>
            </a:r>
            <a:r>
              <a:rPr spc="320" dirty="0"/>
              <a:t> </a:t>
            </a:r>
            <a:r>
              <a:rPr spc="-5" dirty="0"/>
              <a:t>10</a:t>
            </a:r>
            <a:r>
              <a:rPr spc="320" dirty="0"/>
              <a:t> </a:t>
            </a:r>
            <a:r>
              <a:rPr dirty="0"/>
              <a:t>konutluk</a:t>
            </a:r>
            <a:r>
              <a:rPr spc="305" dirty="0"/>
              <a:t> </a:t>
            </a:r>
            <a:r>
              <a:rPr spc="-5" dirty="0"/>
              <a:t>bir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6704" y="4356584"/>
            <a:ext cx="6729730" cy="6673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5"/>
              </a:spcBef>
              <a:tabLst>
                <a:tab pos="1017905" algn="l"/>
                <a:tab pos="1362075" algn="l"/>
                <a:tab pos="1417955" algn="l"/>
                <a:tab pos="2495550" algn="l"/>
                <a:tab pos="2887345" algn="l"/>
                <a:tab pos="3122295" algn="l"/>
                <a:tab pos="3409950" algn="l"/>
                <a:tab pos="4300855" algn="l"/>
                <a:tab pos="4500880" algn="l"/>
                <a:tab pos="4900930" algn="l"/>
                <a:tab pos="5245100" algn="l"/>
                <a:tab pos="5652770" algn="l"/>
                <a:tab pos="6125210" algn="l"/>
              </a:tabLst>
            </a:pP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binada	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2	belgeye	hak	kazanan	kişi	4	konut	için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u		r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edd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li</a:t>
            </a:r>
            <a:r>
              <a:rPr sz="2100" spc="-27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.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u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du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,	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ru	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ah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14197" y="4356584"/>
            <a:ext cx="2230120" cy="6673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96215" marR="5080" indent="-184150">
              <a:lnSpc>
                <a:spcPct val="100499"/>
              </a:lnSpc>
              <a:spcBef>
                <a:spcPts val="85"/>
              </a:spcBef>
              <a:tabLst>
                <a:tab pos="1127125" algn="l"/>
              </a:tabLst>
            </a:pP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ru	</a:t>
            </a:r>
            <a:r>
              <a:rPr sz="2100" spc="-5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n	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du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ğ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un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508" y="4886935"/>
            <a:ext cx="9179560" cy="185166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213360" algn="just">
              <a:lnSpc>
                <a:spcPct val="100000"/>
              </a:lnSpc>
              <a:spcBef>
                <a:spcPts val="975"/>
              </a:spcBef>
            </a:pP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düşündüğü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şekliyle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tekrar</a:t>
            </a:r>
            <a:r>
              <a:rPr sz="21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yeni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yapmasına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engel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35" dirty="0">
                <a:solidFill>
                  <a:srgbClr val="FFFFFF"/>
                </a:solidFill>
                <a:latin typeface="Trebuchet MS"/>
                <a:cs typeface="Trebuchet MS"/>
              </a:rPr>
              <a:t>değildir.</a:t>
            </a:r>
            <a:endParaRPr sz="21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ct val="100299"/>
              </a:lnSpc>
              <a:spcBef>
                <a:spcPts val="870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Belgelerin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incelenmesi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sonrasında </a:t>
            </a:r>
            <a:r>
              <a:rPr sz="2100" dirty="0">
                <a:latin typeface="Trebuchet MS"/>
                <a:cs typeface="Trebuchet MS"/>
              </a:rPr>
              <a:t>uygun </a:t>
            </a:r>
            <a:r>
              <a:rPr sz="2100" spc="-5" dirty="0">
                <a:latin typeface="Trebuchet MS"/>
                <a:cs typeface="Trebuchet MS"/>
              </a:rPr>
              <a:t>bulunan </a:t>
            </a:r>
            <a:r>
              <a:rPr sz="2100" dirty="0">
                <a:latin typeface="Trebuchet MS"/>
                <a:cs typeface="Trebuchet MS"/>
              </a:rPr>
              <a:t>başvurulara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izin belgesi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düzenlenip denetim </a:t>
            </a:r>
            <a:r>
              <a:rPr sz="2100" spc="-40" dirty="0">
                <a:solidFill>
                  <a:srgbClr val="FFFFFF"/>
                </a:solidFill>
                <a:latin typeface="Trebuchet MS"/>
                <a:cs typeface="Trebuchet MS"/>
              </a:rPr>
              <a:t>yapılır.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Denetim esnasında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yalan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beyan, yanlış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belge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tespit</a:t>
            </a:r>
            <a:r>
              <a:rPr sz="2100" spc="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edilmesi</a:t>
            </a:r>
            <a:r>
              <a:rPr sz="2100" spc="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durumunda</a:t>
            </a:r>
            <a:r>
              <a:rPr sz="2100" spc="5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belge</a:t>
            </a:r>
            <a:r>
              <a:rPr sz="2100" spc="5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iptal</a:t>
            </a:r>
            <a:r>
              <a:rPr sz="2100" spc="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edilir</a:t>
            </a:r>
            <a:r>
              <a:rPr sz="2100" spc="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100" spc="5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suç</a:t>
            </a:r>
            <a:r>
              <a:rPr sz="2100" spc="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duyurusunda </a:t>
            </a:r>
            <a:r>
              <a:rPr sz="2100" spc="-6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Trebuchet MS"/>
                <a:cs typeface="Trebuchet MS"/>
              </a:rPr>
              <a:t>bulunulur.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639381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BAŞVURULARIN</a:t>
            </a:r>
            <a:r>
              <a:rPr spc="25" dirty="0"/>
              <a:t> </a:t>
            </a:r>
            <a:r>
              <a:rPr spc="-5" dirty="0"/>
              <a:t>DEĞERLENDİRİLMESİ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61" y="2695452"/>
            <a:ext cx="9180830" cy="1363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 algn="just">
              <a:lnSpc>
                <a:spcPct val="99700"/>
              </a:lnSpc>
              <a:spcBef>
                <a:spcPts val="10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Denetim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esnasında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sağlanması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gereken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asgari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niteliklerin 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sağlanmadığının </a:t>
            </a:r>
            <a:r>
              <a:rPr sz="2200" spc="-5" dirty="0">
                <a:latin typeface="Trebuchet MS"/>
                <a:cs typeface="Trebuchet MS"/>
              </a:rPr>
              <a:t>tespit edilmesi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durumunda idari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para cezası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uygulanır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ve eksikliklerin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tamamlanması için 15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gün süre 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verilir.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15 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gün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sonunda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eksikliklerin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halen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tamamlanmamış</a:t>
            </a:r>
            <a:r>
              <a:rPr sz="22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olması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durumda</a:t>
            </a:r>
            <a:r>
              <a:rPr sz="22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belge</a:t>
            </a:r>
            <a:r>
              <a:rPr sz="22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iptal </a:t>
            </a:r>
            <a:r>
              <a:rPr sz="2200" spc="-50" dirty="0">
                <a:solidFill>
                  <a:srgbClr val="FFFFFF"/>
                </a:solidFill>
                <a:latin typeface="Trebuchet MS"/>
                <a:cs typeface="Trebuchet MS"/>
              </a:rPr>
              <a:t>edilir.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0" y="1560677"/>
            <a:ext cx="2928669" cy="6244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YAPTIRIMLAR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61" y="2633845"/>
            <a:ext cx="9180830" cy="381127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965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Belgesiz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kiralama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faaliyetinde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bulunulması,</a:t>
            </a:r>
            <a:endParaRPr sz="2200">
              <a:latin typeface="Trebuchet MS"/>
              <a:cs typeface="Trebuchet MS"/>
            </a:endParaRPr>
          </a:p>
          <a:p>
            <a:pPr marL="213360" marR="5080" indent="-201295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213995" algn="l"/>
                <a:tab pos="1323340" algn="l"/>
                <a:tab pos="2581275" algn="l"/>
                <a:tab pos="3253104" algn="l"/>
                <a:tab pos="3683000" algn="l"/>
                <a:tab pos="5149850" algn="l"/>
                <a:tab pos="5997575" algn="l"/>
                <a:tab pos="6772909" algn="l"/>
                <a:tab pos="7584440" algn="l"/>
                <a:tab pos="8505190" algn="l"/>
              </a:tabLst>
            </a:pP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st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3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b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20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el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b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ht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n  beyan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bulunduğunun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tespit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edilmesi,</a:t>
            </a:r>
            <a:endParaRPr sz="2200">
              <a:latin typeface="Trebuchet MS"/>
              <a:cs typeface="Trebuchet MS"/>
            </a:endParaRPr>
          </a:p>
          <a:p>
            <a:pPr marL="213360" marR="5080" indent="-201295">
              <a:lnSpc>
                <a:spcPts val="2630"/>
              </a:lnSpc>
              <a:spcBef>
                <a:spcPts val="960"/>
              </a:spcBef>
              <a:buFont typeface="Arial MT"/>
              <a:buChar char="•"/>
              <a:tabLst>
                <a:tab pos="213995" algn="l"/>
                <a:tab pos="1510030" algn="l"/>
                <a:tab pos="3317240" algn="l"/>
                <a:tab pos="4452620" algn="l"/>
                <a:tab pos="5314315" algn="l"/>
                <a:tab pos="8451850" algn="l"/>
              </a:tabLst>
            </a:pPr>
            <a:r>
              <a:rPr sz="2200" spc="-204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ri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n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ri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3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şı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00" spc="10" dirty="0">
                <a:solidFill>
                  <a:srgbClr val="FFFFFF"/>
                </a:solidFill>
                <a:latin typeface="Trebuchet MS"/>
                <a:cs typeface="Trebuchet MS"/>
              </a:rPr>
              <a:t>ğ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t  edilmesi,</a:t>
            </a:r>
            <a:endParaRPr sz="22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Bir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kişiden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kiralanan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konutun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üçüncü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kişilere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kiralanması,</a:t>
            </a:r>
            <a:endParaRPr sz="22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86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Kapasite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fazlası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konaklama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yaptırılması,</a:t>
            </a:r>
            <a:endParaRPr sz="22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88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İzin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belgeli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konutun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her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odasının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farklı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kişilere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kiralanması,</a:t>
            </a:r>
            <a:endParaRPr sz="22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86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Hazırlanacak</a:t>
            </a:r>
            <a:r>
              <a:rPr sz="22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plaketin</a:t>
            </a:r>
            <a:r>
              <a:rPr sz="22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asılmaması,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276923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YASAL</a:t>
            </a:r>
            <a:r>
              <a:rPr spc="-160" dirty="0"/>
              <a:t> </a:t>
            </a:r>
            <a:r>
              <a:rPr spc="-100" dirty="0"/>
              <a:t>DAYANAK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31" y="2838780"/>
            <a:ext cx="9107170" cy="146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 algn="just">
              <a:lnSpc>
                <a:spcPct val="100099"/>
              </a:lnSpc>
              <a:spcBef>
                <a:spcPts val="100"/>
              </a:spcBef>
              <a:buFont typeface="Arial MT"/>
              <a:buChar char="•"/>
              <a:tabLst>
                <a:tab pos="213995" algn="l"/>
              </a:tabLst>
            </a:pP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25/10/2023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tarihli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ve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7464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sayılı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15" dirty="0">
                <a:solidFill>
                  <a:srgbClr val="FFFFFF"/>
                </a:solidFill>
                <a:latin typeface="Trebuchet MS"/>
                <a:cs typeface="Trebuchet MS"/>
              </a:rPr>
              <a:t>Konutların </a:t>
            </a:r>
            <a:r>
              <a:rPr sz="31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70" dirty="0">
                <a:solidFill>
                  <a:srgbClr val="FFFFFF"/>
                </a:solidFill>
                <a:latin typeface="Trebuchet MS"/>
                <a:cs typeface="Trebuchet MS"/>
              </a:rPr>
              <a:t>Turizm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Amaçlı </a:t>
            </a:r>
            <a:r>
              <a:rPr sz="3150" spc="-15" dirty="0">
                <a:solidFill>
                  <a:srgbClr val="FFFFFF"/>
                </a:solidFill>
                <a:latin typeface="Trebuchet MS"/>
                <a:cs typeface="Trebuchet MS"/>
              </a:rPr>
              <a:t>Kiralanmasına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ve Bazı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Kanunlarda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Değişiklik</a:t>
            </a:r>
            <a:r>
              <a:rPr sz="315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30" dirty="0">
                <a:solidFill>
                  <a:srgbClr val="FFFFFF"/>
                </a:solidFill>
                <a:latin typeface="Trebuchet MS"/>
                <a:cs typeface="Trebuchet MS"/>
              </a:rPr>
              <a:t>Yapılmasına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Dair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Kanun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8900" y="4393102"/>
            <a:ext cx="5418455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7515" marR="5080" indent="-425450">
              <a:lnSpc>
                <a:spcPct val="100299"/>
              </a:lnSpc>
              <a:spcBef>
                <a:spcPts val="95"/>
              </a:spcBef>
              <a:tabLst>
                <a:tab pos="1183005" algn="l"/>
                <a:tab pos="2365375" algn="l"/>
                <a:tab pos="3110865" algn="l"/>
                <a:tab pos="3491229" algn="l"/>
                <a:tab pos="4489450" algn="l"/>
              </a:tabLst>
            </a:pP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3150" spc="-15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3	</a:t>
            </a:r>
            <a:r>
              <a:rPr sz="3150" spc="-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150" spc="-3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h	</a:t>
            </a:r>
            <a:r>
              <a:rPr sz="3150" spc="3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e	</a:t>
            </a:r>
            <a:r>
              <a:rPr sz="3150" spc="-1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3150" spc="-15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3	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15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ı 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yayımlanarak		yürürlüğe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98489" y="4393102"/>
            <a:ext cx="1074420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0" marR="5080" indent="-140335">
              <a:lnSpc>
                <a:spcPct val="100299"/>
              </a:lnSpc>
              <a:spcBef>
                <a:spcPts val="95"/>
              </a:spcBef>
            </a:pPr>
            <a:r>
              <a:rPr sz="3150" spc="-13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mi  </a:t>
            </a:r>
            <a:r>
              <a:rPr sz="3150" spc="-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150" spc="-3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31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431" y="4393102"/>
            <a:ext cx="2220595" cy="1468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marR="5080" indent="-201295" algn="just">
              <a:lnSpc>
                <a:spcPct val="100200"/>
              </a:lnSpc>
              <a:spcBef>
                <a:spcPts val="95"/>
              </a:spcBef>
              <a:buFont typeface="Arial MT"/>
              <a:buChar char="•"/>
              <a:tabLst>
                <a:tab pos="213995" algn="l"/>
              </a:tabLst>
            </a:pP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5" dirty="0">
                <a:solidFill>
                  <a:srgbClr val="FFFFFF"/>
                </a:solidFill>
                <a:latin typeface="Trebuchet MS"/>
                <a:cs typeface="Trebuchet MS"/>
              </a:rPr>
              <a:t>Aralık 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 Gazete’de </a:t>
            </a:r>
            <a:r>
              <a:rPr sz="31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spc="-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ön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50" spc="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15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3150" spc="-2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15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endParaRPr sz="31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0" y="1560677"/>
            <a:ext cx="2928669" cy="6244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YAPTIRIMLAR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461" y="2646701"/>
            <a:ext cx="9180830" cy="3634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 algn="just">
              <a:lnSpc>
                <a:spcPct val="99800"/>
              </a:lnSpc>
              <a:spcBef>
                <a:spcPts val="10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b="1" spc="-5" dirty="0">
                <a:latin typeface="Trebuchet MS"/>
                <a:cs typeface="Trebuchet MS"/>
              </a:rPr>
              <a:t>Belge</a:t>
            </a:r>
            <a:r>
              <a:rPr sz="2200" b="1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almayanlar</a:t>
            </a:r>
            <a:r>
              <a:rPr sz="2200" b="1" spc="-5" dirty="0">
                <a:latin typeface="Trebuchet MS"/>
                <a:cs typeface="Trebuchet MS"/>
              </a:rPr>
              <a:t> için:</a:t>
            </a:r>
            <a:r>
              <a:rPr sz="2200" b="1" dirty="0"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Her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defasında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yüz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günden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fazla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süreli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kira </a:t>
            </a:r>
            <a:r>
              <a:rPr sz="2200" spc="-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sözleşmesi yapılsa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dahi sene içerisinde aynı konutun 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dört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defadan fazla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kiraya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verilmesi,</a:t>
            </a:r>
            <a:endParaRPr sz="22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ts val="2630"/>
              </a:lnSpc>
              <a:spcBef>
                <a:spcPts val="960"/>
              </a:spcBef>
              <a:buFont typeface="Arial MT"/>
              <a:buChar char="•"/>
              <a:tabLst>
                <a:tab pos="213995" algn="l"/>
              </a:tabLst>
            </a:pP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Konutun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tanıtılması ve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pazarlanması için sosyal medya 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web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sayfası 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gibi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mecralarda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yanıltıcı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bilgilere</a:t>
            </a:r>
            <a:r>
              <a:rPr sz="22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yer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verilmesi,</a:t>
            </a:r>
            <a:endParaRPr sz="2200">
              <a:latin typeface="Trebuchet MS"/>
              <a:cs typeface="Trebuchet MS"/>
            </a:endParaRPr>
          </a:p>
          <a:p>
            <a:pPr marL="213360" indent="-201295" algn="just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Konutun,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kullanıcıya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sözleşmeye</a:t>
            </a:r>
            <a:r>
              <a:rPr sz="21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uygun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olarak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teslim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edilmemesi,</a:t>
            </a:r>
            <a:endParaRPr sz="2100">
              <a:latin typeface="Trebuchet MS"/>
              <a:cs typeface="Trebuchet MS"/>
            </a:endParaRPr>
          </a:p>
          <a:p>
            <a:pPr marL="213360" marR="6350" indent="-201295" algn="just">
              <a:lnSpc>
                <a:spcPct val="100200"/>
              </a:lnSpc>
              <a:spcBef>
                <a:spcPts val="885"/>
              </a:spcBef>
              <a:buFont typeface="Arial MT"/>
              <a:buChar char="•"/>
              <a:tabLst>
                <a:tab pos="213995" algn="l"/>
              </a:tabLst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11/7/2019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tarihli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ve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7183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sayılı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Türkiye </a:t>
            </a:r>
            <a:r>
              <a:rPr sz="2100" spc="-45" dirty="0">
                <a:solidFill>
                  <a:srgbClr val="FFFFFF"/>
                </a:solidFill>
                <a:latin typeface="Trebuchet MS"/>
                <a:cs typeface="Trebuchet MS"/>
              </a:rPr>
              <a:t>Turizm</a:t>
            </a:r>
            <a:r>
              <a:rPr sz="2100" spc="-40" dirty="0">
                <a:solidFill>
                  <a:srgbClr val="FFFFFF"/>
                </a:solidFill>
                <a:latin typeface="Trebuchet MS"/>
                <a:cs typeface="Trebuchet MS"/>
              </a:rPr>
              <a:t> Tanıtım</a:t>
            </a:r>
            <a:r>
              <a:rPr sz="21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100" spc="6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Geliştirme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Ajansı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Hakkında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Kanun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kapsamında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turizm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payının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ödenmesine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ilişkin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belgenin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Bakanlıkça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belirlenen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süre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içerisinde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ibraz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edilmemesi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veya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yapılacak</a:t>
            </a:r>
            <a:r>
              <a:rPr sz="21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denetimlerde</a:t>
            </a:r>
            <a:r>
              <a:rPr sz="21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belgenin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sunulmaması.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33540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-10" dirty="0"/>
              <a:t> </a:t>
            </a:r>
            <a:r>
              <a:rPr spc="-5" dirty="0"/>
              <a:t>SÜRESİ-1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51635" y="2608584"/>
            <a:ext cx="7318375" cy="365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Halihazırda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kiralama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faaliyetinde</a:t>
            </a:r>
            <a:r>
              <a:rPr sz="21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bulunanlar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rebuchet MS"/>
              <a:cs typeface="Trebuchet MS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31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Ocak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rebuchet MS"/>
              <a:cs typeface="Trebuchet MS"/>
            </a:endParaRPr>
          </a:p>
          <a:p>
            <a:pPr marL="1270" algn="ctr">
              <a:lnSpc>
                <a:spcPct val="100000"/>
              </a:lnSpc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ay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içinde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sonuçlandırılır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sonuçlanana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kadar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kiralama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faaliyeti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devam</a:t>
            </a:r>
            <a:r>
              <a:rPr sz="2100" spc="1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edebilir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07991" y="3041903"/>
            <a:ext cx="318770" cy="680085"/>
            <a:chOff x="4507991" y="3041903"/>
            <a:chExt cx="318770" cy="680085"/>
          </a:xfrm>
        </p:grpSpPr>
        <p:sp>
          <p:nvSpPr>
            <p:cNvPr id="9" name="object 9"/>
            <p:cNvSpPr/>
            <p:nvPr/>
          </p:nvSpPr>
          <p:spPr>
            <a:xfrm>
              <a:off x="4521707" y="3046475"/>
              <a:ext cx="291465" cy="668020"/>
            </a:xfrm>
            <a:custGeom>
              <a:avLst/>
              <a:gdLst/>
              <a:ahLst/>
              <a:cxnLst/>
              <a:rect l="l" t="t" r="r" b="b"/>
              <a:pathLst>
                <a:path w="291464" h="668020">
                  <a:moveTo>
                    <a:pt x="144780" y="667512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8"/>
                  </a:lnTo>
                  <a:lnTo>
                    <a:pt x="291083" y="521208"/>
                  </a:lnTo>
                  <a:lnTo>
                    <a:pt x="144780" y="667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07991" y="3041903"/>
              <a:ext cx="318770" cy="680085"/>
            </a:xfrm>
            <a:custGeom>
              <a:avLst/>
              <a:gdLst/>
              <a:ahLst/>
              <a:cxnLst/>
              <a:rect l="l" t="t" r="r" b="b"/>
              <a:pathLst>
                <a:path w="318770" h="680085">
                  <a:moveTo>
                    <a:pt x="80772" y="525780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4571"/>
                  </a:lnTo>
                  <a:lnTo>
                    <a:pt x="91440" y="4571"/>
                  </a:lnTo>
                  <a:lnTo>
                    <a:pt x="86868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5780"/>
                  </a:lnTo>
                  <a:close/>
                </a:path>
                <a:path w="318770" h="680085">
                  <a:moveTo>
                    <a:pt x="91440" y="10668"/>
                  </a:moveTo>
                  <a:lnTo>
                    <a:pt x="86868" y="10668"/>
                  </a:lnTo>
                  <a:lnTo>
                    <a:pt x="91440" y="4571"/>
                  </a:lnTo>
                  <a:lnTo>
                    <a:pt x="91440" y="10668"/>
                  </a:lnTo>
                  <a:close/>
                </a:path>
                <a:path w="318770" h="680085">
                  <a:moveTo>
                    <a:pt x="227076" y="10668"/>
                  </a:moveTo>
                  <a:lnTo>
                    <a:pt x="91440" y="10668"/>
                  </a:lnTo>
                  <a:lnTo>
                    <a:pt x="91440" y="4571"/>
                  </a:lnTo>
                  <a:lnTo>
                    <a:pt x="227076" y="4571"/>
                  </a:lnTo>
                  <a:lnTo>
                    <a:pt x="227076" y="10668"/>
                  </a:lnTo>
                  <a:close/>
                </a:path>
                <a:path w="318770" h="680085">
                  <a:moveTo>
                    <a:pt x="291084" y="531876"/>
                  </a:moveTo>
                  <a:lnTo>
                    <a:pt x="227076" y="531876"/>
                  </a:lnTo>
                  <a:lnTo>
                    <a:pt x="227076" y="4571"/>
                  </a:lnTo>
                  <a:lnTo>
                    <a:pt x="231648" y="10668"/>
                  </a:lnTo>
                  <a:lnTo>
                    <a:pt x="237743" y="10668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5780"/>
                  </a:lnTo>
                  <a:lnTo>
                    <a:pt x="297180" y="525780"/>
                  </a:lnTo>
                  <a:lnTo>
                    <a:pt x="291084" y="531876"/>
                  </a:lnTo>
                  <a:close/>
                </a:path>
                <a:path w="318770" h="680085">
                  <a:moveTo>
                    <a:pt x="237743" y="10668"/>
                  </a:moveTo>
                  <a:lnTo>
                    <a:pt x="231648" y="10668"/>
                  </a:lnTo>
                  <a:lnTo>
                    <a:pt x="227076" y="4571"/>
                  </a:lnTo>
                  <a:lnTo>
                    <a:pt x="237743" y="4571"/>
                  </a:lnTo>
                  <a:lnTo>
                    <a:pt x="237743" y="10668"/>
                  </a:lnTo>
                  <a:close/>
                </a:path>
                <a:path w="31877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1876"/>
                  </a:lnTo>
                  <a:lnTo>
                    <a:pt x="27432" y="531876"/>
                  </a:lnTo>
                  <a:lnTo>
                    <a:pt x="159258" y="663702"/>
                  </a:lnTo>
                  <a:lnTo>
                    <a:pt x="155448" y="667512"/>
                  </a:lnTo>
                  <a:lnTo>
                    <a:pt x="170805" y="667512"/>
                  </a:lnTo>
                  <a:lnTo>
                    <a:pt x="158495" y="679704"/>
                  </a:lnTo>
                  <a:close/>
                </a:path>
                <a:path w="318770" h="680085">
                  <a:moveTo>
                    <a:pt x="91440" y="525780"/>
                  </a:moveTo>
                  <a:lnTo>
                    <a:pt x="80772" y="525780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5780"/>
                  </a:lnTo>
                  <a:close/>
                </a:path>
                <a:path w="318770" h="680085">
                  <a:moveTo>
                    <a:pt x="237743" y="525780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5780"/>
                  </a:lnTo>
                  <a:close/>
                </a:path>
                <a:path w="318770" h="680085">
                  <a:moveTo>
                    <a:pt x="297180" y="525780"/>
                  </a:moveTo>
                  <a:lnTo>
                    <a:pt x="237743" y="525780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77" y="522732"/>
                  </a:lnTo>
                  <a:lnTo>
                    <a:pt x="300228" y="522732"/>
                  </a:lnTo>
                  <a:lnTo>
                    <a:pt x="297180" y="525780"/>
                  </a:lnTo>
                  <a:close/>
                </a:path>
                <a:path w="318770" h="680085">
                  <a:moveTo>
                    <a:pt x="27432" y="531876"/>
                  </a:moveTo>
                  <a:lnTo>
                    <a:pt x="13716" y="531876"/>
                  </a:lnTo>
                  <a:lnTo>
                    <a:pt x="18288" y="522732"/>
                  </a:lnTo>
                  <a:lnTo>
                    <a:pt x="27432" y="531876"/>
                  </a:lnTo>
                  <a:close/>
                </a:path>
                <a:path w="318770" h="680085">
                  <a:moveTo>
                    <a:pt x="91440" y="531876"/>
                  </a:moveTo>
                  <a:lnTo>
                    <a:pt x="27432" y="531876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5780"/>
                  </a:lnTo>
                  <a:lnTo>
                    <a:pt x="91440" y="525780"/>
                  </a:lnTo>
                  <a:lnTo>
                    <a:pt x="91440" y="531876"/>
                  </a:lnTo>
                  <a:close/>
                </a:path>
                <a:path w="318770" h="680085">
                  <a:moveTo>
                    <a:pt x="170805" y="667512"/>
                  </a:moveTo>
                  <a:lnTo>
                    <a:pt x="163068" y="667512"/>
                  </a:lnTo>
                  <a:lnTo>
                    <a:pt x="159258" y="663702"/>
                  </a:lnTo>
                  <a:lnTo>
                    <a:pt x="300228" y="522732"/>
                  </a:lnTo>
                  <a:lnTo>
                    <a:pt x="304800" y="531876"/>
                  </a:lnTo>
                  <a:lnTo>
                    <a:pt x="307745" y="531876"/>
                  </a:lnTo>
                  <a:lnTo>
                    <a:pt x="170805" y="667512"/>
                  </a:lnTo>
                  <a:close/>
                </a:path>
                <a:path w="318770" h="680085">
                  <a:moveTo>
                    <a:pt x="307745" y="531876"/>
                  </a:moveTo>
                  <a:lnTo>
                    <a:pt x="304800" y="531876"/>
                  </a:lnTo>
                  <a:lnTo>
                    <a:pt x="300228" y="522732"/>
                  </a:lnTo>
                  <a:lnTo>
                    <a:pt x="316977" y="522732"/>
                  </a:lnTo>
                  <a:lnTo>
                    <a:pt x="307745" y="531876"/>
                  </a:lnTo>
                  <a:close/>
                </a:path>
                <a:path w="318770" h="680085">
                  <a:moveTo>
                    <a:pt x="163068" y="667512"/>
                  </a:moveTo>
                  <a:lnTo>
                    <a:pt x="155448" y="667512"/>
                  </a:lnTo>
                  <a:lnTo>
                    <a:pt x="159258" y="663702"/>
                  </a:lnTo>
                  <a:lnTo>
                    <a:pt x="163068" y="667512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507991" y="4174235"/>
            <a:ext cx="318770" cy="681355"/>
            <a:chOff x="4507991" y="4174235"/>
            <a:chExt cx="318770" cy="681355"/>
          </a:xfrm>
        </p:grpSpPr>
        <p:sp>
          <p:nvSpPr>
            <p:cNvPr id="12" name="object 12"/>
            <p:cNvSpPr/>
            <p:nvPr/>
          </p:nvSpPr>
          <p:spPr>
            <a:xfrm>
              <a:off x="4521707" y="4180332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4780" y="665987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8"/>
                  </a:lnTo>
                  <a:lnTo>
                    <a:pt x="291083" y="521208"/>
                  </a:lnTo>
                  <a:lnTo>
                    <a:pt x="144780" y="665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07991" y="4174235"/>
              <a:ext cx="318770" cy="681355"/>
            </a:xfrm>
            <a:custGeom>
              <a:avLst/>
              <a:gdLst/>
              <a:ahLst/>
              <a:cxnLst/>
              <a:rect l="l" t="t" r="r" b="b"/>
              <a:pathLst>
                <a:path w="318770" h="681354">
                  <a:moveTo>
                    <a:pt x="80772" y="527304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6095"/>
                  </a:lnTo>
                  <a:lnTo>
                    <a:pt x="91440" y="6095"/>
                  </a:lnTo>
                  <a:lnTo>
                    <a:pt x="86868" y="12192"/>
                  </a:lnTo>
                  <a:lnTo>
                    <a:pt x="91440" y="12192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7304"/>
                  </a:lnTo>
                  <a:close/>
                </a:path>
                <a:path w="318770" h="681354">
                  <a:moveTo>
                    <a:pt x="91440" y="12192"/>
                  </a:moveTo>
                  <a:lnTo>
                    <a:pt x="86868" y="12192"/>
                  </a:lnTo>
                  <a:lnTo>
                    <a:pt x="91440" y="6095"/>
                  </a:lnTo>
                  <a:lnTo>
                    <a:pt x="91440" y="12192"/>
                  </a:lnTo>
                  <a:close/>
                </a:path>
                <a:path w="318770" h="681354">
                  <a:moveTo>
                    <a:pt x="227076" y="12192"/>
                  </a:moveTo>
                  <a:lnTo>
                    <a:pt x="91440" y="12192"/>
                  </a:lnTo>
                  <a:lnTo>
                    <a:pt x="91440" y="6095"/>
                  </a:lnTo>
                  <a:lnTo>
                    <a:pt x="227076" y="6095"/>
                  </a:lnTo>
                  <a:lnTo>
                    <a:pt x="227076" y="12192"/>
                  </a:lnTo>
                  <a:close/>
                </a:path>
                <a:path w="318770" h="681354">
                  <a:moveTo>
                    <a:pt x="289671" y="533400"/>
                  </a:moveTo>
                  <a:lnTo>
                    <a:pt x="227076" y="533400"/>
                  </a:lnTo>
                  <a:lnTo>
                    <a:pt x="227076" y="6095"/>
                  </a:lnTo>
                  <a:lnTo>
                    <a:pt x="231648" y="12192"/>
                  </a:lnTo>
                  <a:lnTo>
                    <a:pt x="237743" y="12192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7304"/>
                  </a:lnTo>
                  <a:lnTo>
                    <a:pt x="295703" y="527304"/>
                  </a:lnTo>
                  <a:lnTo>
                    <a:pt x="289671" y="533400"/>
                  </a:lnTo>
                  <a:close/>
                </a:path>
                <a:path w="318770" h="681354">
                  <a:moveTo>
                    <a:pt x="237743" y="12192"/>
                  </a:moveTo>
                  <a:lnTo>
                    <a:pt x="231648" y="12192"/>
                  </a:lnTo>
                  <a:lnTo>
                    <a:pt x="227076" y="6095"/>
                  </a:lnTo>
                  <a:lnTo>
                    <a:pt x="237743" y="6095"/>
                  </a:lnTo>
                  <a:lnTo>
                    <a:pt x="237743" y="12192"/>
                  </a:lnTo>
                  <a:close/>
                </a:path>
                <a:path w="318770" h="681354">
                  <a:moveTo>
                    <a:pt x="158495" y="681228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3400"/>
                  </a:lnTo>
                  <a:lnTo>
                    <a:pt x="28844" y="533400"/>
                  </a:lnTo>
                  <a:lnTo>
                    <a:pt x="159258" y="665185"/>
                  </a:lnTo>
                  <a:lnTo>
                    <a:pt x="155448" y="669036"/>
                  </a:lnTo>
                  <a:lnTo>
                    <a:pt x="170687" y="669036"/>
                  </a:lnTo>
                  <a:lnTo>
                    <a:pt x="158495" y="681228"/>
                  </a:lnTo>
                  <a:close/>
                </a:path>
                <a:path w="318770" h="681354">
                  <a:moveTo>
                    <a:pt x="91440" y="527304"/>
                  </a:moveTo>
                  <a:lnTo>
                    <a:pt x="80772" y="527304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8770" h="681354">
                  <a:moveTo>
                    <a:pt x="237743" y="527304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7304"/>
                  </a:lnTo>
                  <a:close/>
                </a:path>
                <a:path w="318770" h="681354">
                  <a:moveTo>
                    <a:pt x="295703" y="527304"/>
                  </a:moveTo>
                  <a:lnTo>
                    <a:pt x="237743" y="527304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91" y="522732"/>
                  </a:lnTo>
                  <a:lnTo>
                    <a:pt x="300228" y="522732"/>
                  </a:lnTo>
                  <a:lnTo>
                    <a:pt x="295703" y="527304"/>
                  </a:lnTo>
                  <a:close/>
                </a:path>
                <a:path w="318770" h="681354">
                  <a:moveTo>
                    <a:pt x="28844" y="533400"/>
                  </a:moveTo>
                  <a:lnTo>
                    <a:pt x="13716" y="533400"/>
                  </a:lnTo>
                  <a:lnTo>
                    <a:pt x="18288" y="522732"/>
                  </a:lnTo>
                  <a:lnTo>
                    <a:pt x="28844" y="533400"/>
                  </a:lnTo>
                  <a:close/>
                </a:path>
                <a:path w="318770" h="681354">
                  <a:moveTo>
                    <a:pt x="91440" y="533400"/>
                  </a:moveTo>
                  <a:lnTo>
                    <a:pt x="28844" y="533400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7304"/>
                  </a:lnTo>
                  <a:lnTo>
                    <a:pt x="91440" y="527304"/>
                  </a:lnTo>
                  <a:lnTo>
                    <a:pt x="91440" y="533400"/>
                  </a:lnTo>
                  <a:close/>
                </a:path>
                <a:path w="318770" h="681354">
                  <a:moveTo>
                    <a:pt x="170687" y="669036"/>
                  </a:moveTo>
                  <a:lnTo>
                    <a:pt x="163068" y="669036"/>
                  </a:lnTo>
                  <a:lnTo>
                    <a:pt x="159258" y="665185"/>
                  </a:lnTo>
                  <a:lnTo>
                    <a:pt x="300228" y="522732"/>
                  </a:lnTo>
                  <a:lnTo>
                    <a:pt x="304800" y="533400"/>
                  </a:lnTo>
                  <a:lnTo>
                    <a:pt x="306323" y="533400"/>
                  </a:lnTo>
                  <a:lnTo>
                    <a:pt x="170687" y="669036"/>
                  </a:lnTo>
                  <a:close/>
                </a:path>
                <a:path w="318770" h="681354">
                  <a:moveTo>
                    <a:pt x="306323" y="533400"/>
                  </a:moveTo>
                  <a:lnTo>
                    <a:pt x="304800" y="533400"/>
                  </a:lnTo>
                  <a:lnTo>
                    <a:pt x="300228" y="522732"/>
                  </a:lnTo>
                  <a:lnTo>
                    <a:pt x="316991" y="522732"/>
                  </a:lnTo>
                  <a:lnTo>
                    <a:pt x="306323" y="533400"/>
                  </a:lnTo>
                  <a:close/>
                </a:path>
                <a:path w="318770" h="681354">
                  <a:moveTo>
                    <a:pt x="163068" y="669036"/>
                  </a:moveTo>
                  <a:lnTo>
                    <a:pt x="155448" y="669036"/>
                  </a:lnTo>
                  <a:lnTo>
                    <a:pt x="159258" y="665185"/>
                  </a:lnTo>
                  <a:lnTo>
                    <a:pt x="163068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507991" y="5241036"/>
            <a:ext cx="318770" cy="681355"/>
            <a:chOff x="4507991" y="5241036"/>
            <a:chExt cx="318770" cy="681355"/>
          </a:xfrm>
        </p:grpSpPr>
        <p:sp>
          <p:nvSpPr>
            <p:cNvPr id="15" name="object 15"/>
            <p:cNvSpPr/>
            <p:nvPr/>
          </p:nvSpPr>
          <p:spPr>
            <a:xfrm>
              <a:off x="4521707" y="5247132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4780" y="665987"/>
                  </a:moveTo>
                  <a:lnTo>
                    <a:pt x="0" y="521207"/>
                  </a:lnTo>
                  <a:lnTo>
                    <a:pt x="73151" y="521207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7"/>
                  </a:lnTo>
                  <a:lnTo>
                    <a:pt x="291083" y="521207"/>
                  </a:lnTo>
                  <a:lnTo>
                    <a:pt x="144780" y="665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07991" y="5241036"/>
              <a:ext cx="318770" cy="681355"/>
            </a:xfrm>
            <a:custGeom>
              <a:avLst/>
              <a:gdLst/>
              <a:ahLst/>
              <a:cxnLst/>
              <a:rect l="l" t="t" r="r" b="b"/>
              <a:pathLst>
                <a:path w="318770" h="681354">
                  <a:moveTo>
                    <a:pt x="80772" y="527304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6095"/>
                  </a:lnTo>
                  <a:lnTo>
                    <a:pt x="91440" y="6095"/>
                  </a:lnTo>
                  <a:lnTo>
                    <a:pt x="86868" y="12192"/>
                  </a:lnTo>
                  <a:lnTo>
                    <a:pt x="91440" y="12192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7304"/>
                  </a:lnTo>
                  <a:close/>
                </a:path>
                <a:path w="318770" h="681354">
                  <a:moveTo>
                    <a:pt x="91440" y="12192"/>
                  </a:moveTo>
                  <a:lnTo>
                    <a:pt x="86868" y="12192"/>
                  </a:lnTo>
                  <a:lnTo>
                    <a:pt x="91440" y="6095"/>
                  </a:lnTo>
                  <a:lnTo>
                    <a:pt x="91440" y="12192"/>
                  </a:lnTo>
                  <a:close/>
                </a:path>
                <a:path w="318770" h="681354">
                  <a:moveTo>
                    <a:pt x="227076" y="12192"/>
                  </a:moveTo>
                  <a:lnTo>
                    <a:pt x="91440" y="12192"/>
                  </a:lnTo>
                  <a:lnTo>
                    <a:pt x="91440" y="6095"/>
                  </a:lnTo>
                  <a:lnTo>
                    <a:pt x="227076" y="6095"/>
                  </a:lnTo>
                  <a:lnTo>
                    <a:pt x="227076" y="12192"/>
                  </a:lnTo>
                  <a:close/>
                </a:path>
                <a:path w="318770" h="681354">
                  <a:moveTo>
                    <a:pt x="289671" y="533400"/>
                  </a:moveTo>
                  <a:lnTo>
                    <a:pt x="227076" y="533400"/>
                  </a:lnTo>
                  <a:lnTo>
                    <a:pt x="227076" y="6095"/>
                  </a:lnTo>
                  <a:lnTo>
                    <a:pt x="231648" y="12192"/>
                  </a:lnTo>
                  <a:lnTo>
                    <a:pt x="237743" y="12192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7304"/>
                  </a:lnTo>
                  <a:lnTo>
                    <a:pt x="295703" y="527304"/>
                  </a:lnTo>
                  <a:lnTo>
                    <a:pt x="289671" y="533400"/>
                  </a:lnTo>
                  <a:close/>
                </a:path>
                <a:path w="318770" h="681354">
                  <a:moveTo>
                    <a:pt x="237743" y="12192"/>
                  </a:moveTo>
                  <a:lnTo>
                    <a:pt x="231648" y="12192"/>
                  </a:lnTo>
                  <a:lnTo>
                    <a:pt x="227076" y="6095"/>
                  </a:lnTo>
                  <a:lnTo>
                    <a:pt x="237743" y="6095"/>
                  </a:lnTo>
                  <a:lnTo>
                    <a:pt x="237743" y="12192"/>
                  </a:lnTo>
                  <a:close/>
                </a:path>
                <a:path w="318770" h="681354">
                  <a:moveTo>
                    <a:pt x="158495" y="681228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3400"/>
                  </a:lnTo>
                  <a:lnTo>
                    <a:pt x="28844" y="533400"/>
                  </a:lnTo>
                  <a:lnTo>
                    <a:pt x="159258" y="665185"/>
                  </a:lnTo>
                  <a:lnTo>
                    <a:pt x="155448" y="669036"/>
                  </a:lnTo>
                  <a:lnTo>
                    <a:pt x="170687" y="669036"/>
                  </a:lnTo>
                  <a:lnTo>
                    <a:pt x="158495" y="681228"/>
                  </a:lnTo>
                  <a:close/>
                </a:path>
                <a:path w="318770" h="681354">
                  <a:moveTo>
                    <a:pt x="91440" y="527304"/>
                  </a:moveTo>
                  <a:lnTo>
                    <a:pt x="80772" y="527304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8770" h="681354">
                  <a:moveTo>
                    <a:pt x="237743" y="527304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7304"/>
                  </a:lnTo>
                  <a:close/>
                </a:path>
                <a:path w="318770" h="681354">
                  <a:moveTo>
                    <a:pt x="295703" y="527304"/>
                  </a:moveTo>
                  <a:lnTo>
                    <a:pt x="237743" y="527304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91" y="522732"/>
                  </a:lnTo>
                  <a:lnTo>
                    <a:pt x="300228" y="522732"/>
                  </a:lnTo>
                  <a:lnTo>
                    <a:pt x="295703" y="527304"/>
                  </a:lnTo>
                  <a:close/>
                </a:path>
                <a:path w="318770" h="681354">
                  <a:moveTo>
                    <a:pt x="28844" y="533400"/>
                  </a:moveTo>
                  <a:lnTo>
                    <a:pt x="13716" y="533400"/>
                  </a:lnTo>
                  <a:lnTo>
                    <a:pt x="18288" y="522732"/>
                  </a:lnTo>
                  <a:lnTo>
                    <a:pt x="28844" y="533400"/>
                  </a:lnTo>
                  <a:close/>
                </a:path>
                <a:path w="318770" h="681354">
                  <a:moveTo>
                    <a:pt x="91440" y="533400"/>
                  </a:moveTo>
                  <a:lnTo>
                    <a:pt x="28844" y="533400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7304"/>
                  </a:lnTo>
                  <a:lnTo>
                    <a:pt x="91440" y="527304"/>
                  </a:lnTo>
                  <a:lnTo>
                    <a:pt x="91440" y="533400"/>
                  </a:lnTo>
                  <a:close/>
                </a:path>
                <a:path w="318770" h="681354">
                  <a:moveTo>
                    <a:pt x="170687" y="669036"/>
                  </a:moveTo>
                  <a:lnTo>
                    <a:pt x="163068" y="669036"/>
                  </a:lnTo>
                  <a:lnTo>
                    <a:pt x="159258" y="665185"/>
                  </a:lnTo>
                  <a:lnTo>
                    <a:pt x="300228" y="522732"/>
                  </a:lnTo>
                  <a:lnTo>
                    <a:pt x="304800" y="533400"/>
                  </a:lnTo>
                  <a:lnTo>
                    <a:pt x="306323" y="533400"/>
                  </a:lnTo>
                  <a:lnTo>
                    <a:pt x="170687" y="669036"/>
                  </a:lnTo>
                  <a:close/>
                </a:path>
                <a:path w="318770" h="681354">
                  <a:moveTo>
                    <a:pt x="306323" y="533400"/>
                  </a:moveTo>
                  <a:lnTo>
                    <a:pt x="304800" y="533400"/>
                  </a:lnTo>
                  <a:lnTo>
                    <a:pt x="300228" y="522732"/>
                  </a:lnTo>
                  <a:lnTo>
                    <a:pt x="316991" y="522732"/>
                  </a:lnTo>
                  <a:lnTo>
                    <a:pt x="306323" y="533400"/>
                  </a:lnTo>
                  <a:close/>
                </a:path>
                <a:path w="318770" h="681354">
                  <a:moveTo>
                    <a:pt x="163068" y="669036"/>
                  </a:moveTo>
                  <a:lnTo>
                    <a:pt x="155448" y="669036"/>
                  </a:lnTo>
                  <a:lnTo>
                    <a:pt x="159258" y="665185"/>
                  </a:lnTo>
                  <a:lnTo>
                    <a:pt x="163068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33540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BAŞVURU</a:t>
            </a:r>
            <a:r>
              <a:rPr spc="-10" dirty="0"/>
              <a:t> </a:t>
            </a:r>
            <a:r>
              <a:rPr spc="-5" dirty="0"/>
              <a:t>SÜRESİ-2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44249" y="2608584"/>
            <a:ext cx="6733540" cy="365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Kiralama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faaliyetine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yeni</a:t>
            </a:r>
            <a:r>
              <a:rPr sz="21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başlayacak</a:t>
            </a:r>
            <a:r>
              <a:rPr sz="21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olanlar</a:t>
            </a:r>
            <a:endParaRPr sz="2100">
              <a:latin typeface="Trebuchet MS"/>
              <a:cs typeface="Trebuchet MS"/>
            </a:endParaRPr>
          </a:p>
          <a:p>
            <a:pPr marL="905510" marR="899160" algn="ctr">
              <a:lnSpc>
                <a:spcPct val="344800"/>
              </a:lnSpc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Başvurular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Şubattan</a:t>
            </a:r>
            <a:r>
              <a:rPr sz="21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itibaren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yapılabilir </a:t>
            </a:r>
            <a:r>
              <a:rPr sz="2100" spc="-6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1 </a:t>
            </a:r>
            <a:r>
              <a:rPr sz="2100" spc="-10" dirty="0">
                <a:solidFill>
                  <a:srgbClr val="FFFFFF"/>
                </a:solidFill>
                <a:latin typeface="Trebuchet MS"/>
                <a:cs typeface="Trebuchet MS"/>
              </a:rPr>
              <a:t>ay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içinde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sonuçlandırılır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dirty="0">
                <a:solidFill>
                  <a:srgbClr val="FFFFFF"/>
                </a:solidFill>
                <a:latin typeface="Trebuchet MS"/>
                <a:cs typeface="Trebuchet MS"/>
              </a:rPr>
              <a:t>sonuçlanana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kadar</a:t>
            </a:r>
            <a:r>
              <a:rPr sz="21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kiralama</a:t>
            </a:r>
            <a:r>
              <a:rPr sz="21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rebuchet MS"/>
                <a:cs typeface="Trebuchet MS"/>
              </a:rPr>
              <a:t>faaliyeti</a:t>
            </a:r>
            <a:r>
              <a:rPr sz="21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yapılamaz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07991" y="3041903"/>
            <a:ext cx="318770" cy="680085"/>
            <a:chOff x="4507991" y="3041903"/>
            <a:chExt cx="318770" cy="680085"/>
          </a:xfrm>
        </p:grpSpPr>
        <p:sp>
          <p:nvSpPr>
            <p:cNvPr id="9" name="object 9"/>
            <p:cNvSpPr/>
            <p:nvPr/>
          </p:nvSpPr>
          <p:spPr>
            <a:xfrm>
              <a:off x="4521707" y="3046475"/>
              <a:ext cx="291465" cy="668020"/>
            </a:xfrm>
            <a:custGeom>
              <a:avLst/>
              <a:gdLst/>
              <a:ahLst/>
              <a:cxnLst/>
              <a:rect l="l" t="t" r="r" b="b"/>
              <a:pathLst>
                <a:path w="291464" h="668020">
                  <a:moveTo>
                    <a:pt x="144780" y="667512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8"/>
                  </a:lnTo>
                  <a:lnTo>
                    <a:pt x="291083" y="521208"/>
                  </a:lnTo>
                  <a:lnTo>
                    <a:pt x="144780" y="667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07991" y="3041903"/>
              <a:ext cx="318770" cy="680085"/>
            </a:xfrm>
            <a:custGeom>
              <a:avLst/>
              <a:gdLst/>
              <a:ahLst/>
              <a:cxnLst/>
              <a:rect l="l" t="t" r="r" b="b"/>
              <a:pathLst>
                <a:path w="318770" h="680085">
                  <a:moveTo>
                    <a:pt x="80772" y="525780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4571"/>
                  </a:lnTo>
                  <a:lnTo>
                    <a:pt x="91440" y="4571"/>
                  </a:lnTo>
                  <a:lnTo>
                    <a:pt x="86868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5780"/>
                  </a:lnTo>
                  <a:close/>
                </a:path>
                <a:path w="318770" h="680085">
                  <a:moveTo>
                    <a:pt x="91440" y="10668"/>
                  </a:moveTo>
                  <a:lnTo>
                    <a:pt x="86868" y="10668"/>
                  </a:lnTo>
                  <a:lnTo>
                    <a:pt x="91440" y="4571"/>
                  </a:lnTo>
                  <a:lnTo>
                    <a:pt x="91440" y="10668"/>
                  </a:lnTo>
                  <a:close/>
                </a:path>
                <a:path w="318770" h="680085">
                  <a:moveTo>
                    <a:pt x="227076" y="10668"/>
                  </a:moveTo>
                  <a:lnTo>
                    <a:pt x="91440" y="10668"/>
                  </a:lnTo>
                  <a:lnTo>
                    <a:pt x="91440" y="4571"/>
                  </a:lnTo>
                  <a:lnTo>
                    <a:pt x="227076" y="4571"/>
                  </a:lnTo>
                  <a:lnTo>
                    <a:pt x="227076" y="10668"/>
                  </a:lnTo>
                  <a:close/>
                </a:path>
                <a:path w="318770" h="680085">
                  <a:moveTo>
                    <a:pt x="291084" y="531876"/>
                  </a:moveTo>
                  <a:lnTo>
                    <a:pt x="227076" y="531876"/>
                  </a:lnTo>
                  <a:lnTo>
                    <a:pt x="227076" y="4571"/>
                  </a:lnTo>
                  <a:lnTo>
                    <a:pt x="231648" y="10668"/>
                  </a:lnTo>
                  <a:lnTo>
                    <a:pt x="237743" y="10668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5780"/>
                  </a:lnTo>
                  <a:lnTo>
                    <a:pt x="297180" y="525780"/>
                  </a:lnTo>
                  <a:lnTo>
                    <a:pt x="291084" y="531876"/>
                  </a:lnTo>
                  <a:close/>
                </a:path>
                <a:path w="318770" h="680085">
                  <a:moveTo>
                    <a:pt x="237743" y="10668"/>
                  </a:moveTo>
                  <a:lnTo>
                    <a:pt x="231648" y="10668"/>
                  </a:lnTo>
                  <a:lnTo>
                    <a:pt x="227076" y="4571"/>
                  </a:lnTo>
                  <a:lnTo>
                    <a:pt x="237743" y="4571"/>
                  </a:lnTo>
                  <a:lnTo>
                    <a:pt x="237743" y="10668"/>
                  </a:lnTo>
                  <a:close/>
                </a:path>
                <a:path w="318770" h="680085">
                  <a:moveTo>
                    <a:pt x="158495" y="679704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1876"/>
                  </a:lnTo>
                  <a:lnTo>
                    <a:pt x="27432" y="531876"/>
                  </a:lnTo>
                  <a:lnTo>
                    <a:pt x="159258" y="663702"/>
                  </a:lnTo>
                  <a:lnTo>
                    <a:pt x="155448" y="667512"/>
                  </a:lnTo>
                  <a:lnTo>
                    <a:pt x="170805" y="667512"/>
                  </a:lnTo>
                  <a:lnTo>
                    <a:pt x="158495" y="679704"/>
                  </a:lnTo>
                  <a:close/>
                </a:path>
                <a:path w="318770" h="680085">
                  <a:moveTo>
                    <a:pt x="91440" y="525780"/>
                  </a:moveTo>
                  <a:lnTo>
                    <a:pt x="80772" y="525780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5780"/>
                  </a:lnTo>
                  <a:close/>
                </a:path>
                <a:path w="318770" h="680085">
                  <a:moveTo>
                    <a:pt x="237743" y="525780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5780"/>
                  </a:lnTo>
                  <a:close/>
                </a:path>
                <a:path w="318770" h="680085">
                  <a:moveTo>
                    <a:pt x="297180" y="525780"/>
                  </a:moveTo>
                  <a:lnTo>
                    <a:pt x="237743" y="525780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77" y="522732"/>
                  </a:lnTo>
                  <a:lnTo>
                    <a:pt x="300228" y="522732"/>
                  </a:lnTo>
                  <a:lnTo>
                    <a:pt x="297180" y="525780"/>
                  </a:lnTo>
                  <a:close/>
                </a:path>
                <a:path w="318770" h="680085">
                  <a:moveTo>
                    <a:pt x="27432" y="531876"/>
                  </a:moveTo>
                  <a:lnTo>
                    <a:pt x="13716" y="531876"/>
                  </a:lnTo>
                  <a:lnTo>
                    <a:pt x="18288" y="522732"/>
                  </a:lnTo>
                  <a:lnTo>
                    <a:pt x="27432" y="531876"/>
                  </a:lnTo>
                  <a:close/>
                </a:path>
                <a:path w="318770" h="680085">
                  <a:moveTo>
                    <a:pt x="91440" y="531876"/>
                  </a:moveTo>
                  <a:lnTo>
                    <a:pt x="27432" y="531876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5780"/>
                  </a:lnTo>
                  <a:lnTo>
                    <a:pt x="91440" y="525780"/>
                  </a:lnTo>
                  <a:lnTo>
                    <a:pt x="91440" y="531876"/>
                  </a:lnTo>
                  <a:close/>
                </a:path>
                <a:path w="318770" h="680085">
                  <a:moveTo>
                    <a:pt x="170805" y="667512"/>
                  </a:moveTo>
                  <a:lnTo>
                    <a:pt x="163068" y="667512"/>
                  </a:lnTo>
                  <a:lnTo>
                    <a:pt x="159258" y="663702"/>
                  </a:lnTo>
                  <a:lnTo>
                    <a:pt x="300228" y="522732"/>
                  </a:lnTo>
                  <a:lnTo>
                    <a:pt x="304800" y="531876"/>
                  </a:lnTo>
                  <a:lnTo>
                    <a:pt x="307745" y="531876"/>
                  </a:lnTo>
                  <a:lnTo>
                    <a:pt x="170805" y="667512"/>
                  </a:lnTo>
                  <a:close/>
                </a:path>
                <a:path w="318770" h="680085">
                  <a:moveTo>
                    <a:pt x="307745" y="531876"/>
                  </a:moveTo>
                  <a:lnTo>
                    <a:pt x="304800" y="531876"/>
                  </a:lnTo>
                  <a:lnTo>
                    <a:pt x="300228" y="522732"/>
                  </a:lnTo>
                  <a:lnTo>
                    <a:pt x="316977" y="522732"/>
                  </a:lnTo>
                  <a:lnTo>
                    <a:pt x="307745" y="531876"/>
                  </a:lnTo>
                  <a:close/>
                </a:path>
                <a:path w="318770" h="680085">
                  <a:moveTo>
                    <a:pt x="163068" y="667512"/>
                  </a:moveTo>
                  <a:lnTo>
                    <a:pt x="155448" y="667512"/>
                  </a:lnTo>
                  <a:lnTo>
                    <a:pt x="159258" y="663702"/>
                  </a:lnTo>
                  <a:lnTo>
                    <a:pt x="163068" y="667512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507991" y="4162044"/>
            <a:ext cx="318770" cy="681355"/>
            <a:chOff x="4507991" y="4162044"/>
            <a:chExt cx="318770" cy="681355"/>
          </a:xfrm>
        </p:grpSpPr>
        <p:sp>
          <p:nvSpPr>
            <p:cNvPr id="12" name="object 12"/>
            <p:cNvSpPr/>
            <p:nvPr/>
          </p:nvSpPr>
          <p:spPr>
            <a:xfrm>
              <a:off x="4521707" y="4168140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4780" y="665987"/>
                  </a:moveTo>
                  <a:lnTo>
                    <a:pt x="0" y="521208"/>
                  </a:lnTo>
                  <a:lnTo>
                    <a:pt x="73151" y="521208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8"/>
                  </a:lnTo>
                  <a:lnTo>
                    <a:pt x="291083" y="521208"/>
                  </a:lnTo>
                  <a:lnTo>
                    <a:pt x="144780" y="665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07991" y="4162044"/>
              <a:ext cx="318770" cy="681355"/>
            </a:xfrm>
            <a:custGeom>
              <a:avLst/>
              <a:gdLst/>
              <a:ahLst/>
              <a:cxnLst/>
              <a:rect l="l" t="t" r="r" b="b"/>
              <a:pathLst>
                <a:path w="318770" h="681354">
                  <a:moveTo>
                    <a:pt x="80772" y="527304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6095"/>
                  </a:lnTo>
                  <a:lnTo>
                    <a:pt x="91440" y="6095"/>
                  </a:lnTo>
                  <a:lnTo>
                    <a:pt x="86868" y="12192"/>
                  </a:lnTo>
                  <a:lnTo>
                    <a:pt x="91440" y="12192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7304"/>
                  </a:lnTo>
                  <a:close/>
                </a:path>
                <a:path w="318770" h="681354">
                  <a:moveTo>
                    <a:pt x="91440" y="12192"/>
                  </a:moveTo>
                  <a:lnTo>
                    <a:pt x="86868" y="12192"/>
                  </a:lnTo>
                  <a:lnTo>
                    <a:pt x="91440" y="6095"/>
                  </a:lnTo>
                  <a:lnTo>
                    <a:pt x="91440" y="12192"/>
                  </a:lnTo>
                  <a:close/>
                </a:path>
                <a:path w="318770" h="681354">
                  <a:moveTo>
                    <a:pt x="227076" y="12192"/>
                  </a:moveTo>
                  <a:lnTo>
                    <a:pt x="91440" y="12192"/>
                  </a:lnTo>
                  <a:lnTo>
                    <a:pt x="91440" y="6095"/>
                  </a:lnTo>
                  <a:lnTo>
                    <a:pt x="227076" y="6095"/>
                  </a:lnTo>
                  <a:lnTo>
                    <a:pt x="227076" y="12192"/>
                  </a:lnTo>
                  <a:close/>
                </a:path>
                <a:path w="318770" h="681354">
                  <a:moveTo>
                    <a:pt x="289671" y="533400"/>
                  </a:moveTo>
                  <a:lnTo>
                    <a:pt x="227076" y="533400"/>
                  </a:lnTo>
                  <a:lnTo>
                    <a:pt x="227076" y="6095"/>
                  </a:lnTo>
                  <a:lnTo>
                    <a:pt x="231648" y="12192"/>
                  </a:lnTo>
                  <a:lnTo>
                    <a:pt x="237743" y="12192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7304"/>
                  </a:lnTo>
                  <a:lnTo>
                    <a:pt x="295703" y="527304"/>
                  </a:lnTo>
                  <a:lnTo>
                    <a:pt x="289671" y="533400"/>
                  </a:lnTo>
                  <a:close/>
                </a:path>
                <a:path w="318770" h="681354">
                  <a:moveTo>
                    <a:pt x="237743" y="12192"/>
                  </a:moveTo>
                  <a:lnTo>
                    <a:pt x="231648" y="12192"/>
                  </a:lnTo>
                  <a:lnTo>
                    <a:pt x="227076" y="6095"/>
                  </a:lnTo>
                  <a:lnTo>
                    <a:pt x="237743" y="6095"/>
                  </a:lnTo>
                  <a:lnTo>
                    <a:pt x="237743" y="12192"/>
                  </a:lnTo>
                  <a:close/>
                </a:path>
                <a:path w="318770" h="681354">
                  <a:moveTo>
                    <a:pt x="158495" y="681228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3400"/>
                  </a:lnTo>
                  <a:lnTo>
                    <a:pt x="28844" y="533400"/>
                  </a:lnTo>
                  <a:lnTo>
                    <a:pt x="159258" y="665185"/>
                  </a:lnTo>
                  <a:lnTo>
                    <a:pt x="155448" y="669036"/>
                  </a:lnTo>
                  <a:lnTo>
                    <a:pt x="170687" y="669036"/>
                  </a:lnTo>
                  <a:lnTo>
                    <a:pt x="158495" y="681228"/>
                  </a:lnTo>
                  <a:close/>
                </a:path>
                <a:path w="318770" h="681354">
                  <a:moveTo>
                    <a:pt x="91440" y="527304"/>
                  </a:moveTo>
                  <a:lnTo>
                    <a:pt x="80772" y="527304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8770" h="681354">
                  <a:moveTo>
                    <a:pt x="237743" y="527304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7304"/>
                  </a:lnTo>
                  <a:close/>
                </a:path>
                <a:path w="318770" h="681354">
                  <a:moveTo>
                    <a:pt x="295703" y="527304"/>
                  </a:moveTo>
                  <a:lnTo>
                    <a:pt x="237743" y="527304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91" y="522732"/>
                  </a:lnTo>
                  <a:lnTo>
                    <a:pt x="300228" y="522732"/>
                  </a:lnTo>
                  <a:lnTo>
                    <a:pt x="295703" y="527304"/>
                  </a:lnTo>
                  <a:close/>
                </a:path>
                <a:path w="318770" h="681354">
                  <a:moveTo>
                    <a:pt x="28844" y="533400"/>
                  </a:moveTo>
                  <a:lnTo>
                    <a:pt x="13716" y="533400"/>
                  </a:lnTo>
                  <a:lnTo>
                    <a:pt x="18288" y="522732"/>
                  </a:lnTo>
                  <a:lnTo>
                    <a:pt x="28844" y="533400"/>
                  </a:lnTo>
                  <a:close/>
                </a:path>
                <a:path w="318770" h="681354">
                  <a:moveTo>
                    <a:pt x="91440" y="533400"/>
                  </a:moveTo>
                  <a:lnTo>
                    <a:pt x="28844" y="533400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7304"/>
                  </a:lnTo>
                  <a:lnTo>
                    <a:pt x="91440" y="527304"/>
                  </a:lnTo>
                  <a:lnTo>
                    <a:pt x="91440" y="533400"/>
                  </a:lnTo>
                  <a:close/>
                </a:path>
                <a:path w="318770" h="681354">
                  <a:moveTo>
                    <a:pt x="170687" y="669036"/>
                  </a:moveTo>
                  <a:lnTo>
                    <a:pt x="163068" y="669036"/>
                  </a:lnTo>
                  <a:lnTo>
                    <a:pt x="159258" y="665185"/>
                  </a:lnTo>
                  <a:lnTo>
                    <a:pt x="300228" y="522732"/>
                  </a:lnTo>
                  <a:lnTo>
                    <a:pt x="304800" y="533400"/>
                  </a:lnTo>
                  <a:lnTo>
                    <a:pt x="306323" y="533400"/>
                  </a:lnTo>
                  <a:lnTo>
                    <a:pt x="170687" y="669036"/>
                  </a:lnTo>
                  <a:close/>
                </a:path>
                <a:path w="318770" h="681354">
                  <a:moveTo>
                    <a:pt x="306323" y="533400"/>
                  </a:moveTo>
                  <a:lnTo>
                    <a:pt x="304800" y="533400"/>
                  </a:lnTo>
                  <a:lnTo>
                    <a:pt x="300228" y="522732"/>
                  </a:lnTo>
                  <a:lnTo>
                    <a:pt x="316991" y="522732"/>
                  </a:lnTo>
                  <a:lnTo>
                    <a:pt x="306323" y="533400"/>
                  </a:lnTo>
                  <a:close/>
                </a:path>
                <a:path w="318770" h="681354">
                  <a:moveTo>
                    <a:pt x="163068" y="669036"/>
                  </a:moveTo>
                  <a:lnTo>
                    <a:pt x="155448" y="669036"/>
                  </a:lnTo>
                  <a:lnTo>
                    <a:pt x="159258" y="665185"/>
                  </a:lnTo>
                  <a:lnTo>
                    <a:pt x="163068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511040" y="5289804"/>
            <a:ext cx="318770" cy="680085"/>
            <a:chOff x="4511040" y="5289804"/>
            <a:chExt cx="318770" cy="680085"/>
          </a:xfrm>
        </p:grpSpPr>
        <p:sp>
          <p:nvSpPr>
            <p:cNvPr id="15" name="object 15"/>
            <p:cNvSpPr/>
            <p:nvPr/>
          </p:nvSpPr>
          <p:spPr>
            <a:xfrm>
              <a:off x="4524756" y="5295900"/>
              <a:ext cx="291465" cy="666115"/>
            </a:xfrm>
            <a:custGeom>
              <a:avLst/>
              <a:gdLst/>
              <a:ahLst/>
              <a:cxnLst/>
              <a:rect l="l" t="t" r="r" b="b"/>
              <a:pathLst>
                <a:path w="291464" h="666114">
                  <a:moveTo>
                    <a:pt x="146303" y="665987"/>
                  </a:moveTo>
                  <a:lnTo>
                    <a:pt x="0" y="521207"/>
                  </a:lnTo>
                  <a:lnTo>
                    <a:pt x="73151" y="521207"/>
                  </a:lnTo>
                  <a:lnTo>
                    <a:pt x="73151" y="0"/>
                  </a:lnTo>
                  <a:lnTo>
                    <a:pt x="217932" y="0"/>
                  </a:lnTo>
                  <a:lnTo>
                    <a:pt x="217932" y="521207"/>
                  </a:lnTo>
                  <a:lnTo>
                    <a:pt x="291083" y="521207"/>
                  </a:lnTo>
                  <a:lnTo>
                    <a:pt x="146303" y="6659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11040" y="5289804"/>
              <a:ext cx="318770" cy="680085"/>
            </a:xfrm>
            <a:custGeom>
              <a:avLst/>
              <a:gdLst/>
              <a:ahLst/>
              <a:cxnLst/>
              <a:rect l="l" t="t" r="r" b="b"/>
              <a:pathLst>
                <a:path w="318770" h="680085">
                  <a:moveTo>
                    <a:pt x="80772" y="527304"/>
                  </a:moveTo>
                  <a:lnTo>
                    <a:pt x="80772" y="0"/>
                  </a:lnTo>
                  <a:lnTo>
                    <a:pt x="237743" y="0"/>
                  </a:lnTo>
                  <a:lnTo>
                    <a:pt x="237743" y="6095"/>
                  </a:lnTo>
                  <a:lnTo>
                    <a:pt x="91440" y="6095"/>
                  </a:lnTo>
                  <a:lnTo>
                    <a:pt x="86868" y="10668"/>
                  </a:lnTo>
                  <a:lnTo>
                    <a:pt x="91440" y="10668"/>
                  </a:lnTo>
                  <a:lnTo>
                    <a:pt x="91440" y="521208"/>
                  </a:lnTo>
                  <a:lnTo>
                    <a:pt x="86868" y="521208"/>
                  </a:lnTo>
                  <a:lnTo>
                    <a:pt x="80772" y="527304"/>
                  </a:lnTo>
                  <a:close/>
                </a:path>
                <a:path w="318770" h="680085">
                  <a:moveTo>
                    <a:pt x="91440" y="10668"/>
                  </a:moveTo>
                  <a:lnTo>
                    <a:pt x="86868" y="10668"/>
                  </a:lnTo>
                  <a:lnTo>
                    <a:pt x="91440" y="6095"/>
                  </a:lnTo>
                  <a:lnTo>
                    <a:pt x="91440" y="10668"/>
                  </a:lnTo>
                  <a:close/>
                </a:path>
                <a:path w="318770" h="680085">
                  <a:moveTo>
                    <a:pt x="227076" y="10668"/>
                  </a:moveTo>
                  <a:lnTo>
                    <a:pt x="91440" y="10668"/>
                  </a:lnTo>
                  <a:lnTo>
                    <a:pt x="91440" y="6095"/>
                  </a:lnTo>
                  <a:lnTo>
                    <a:pt x="227076" y="6095"/>
                  </a:lnTo>
                  <a:lnTo>
                    <a:pt x="227076" y="10668"/>
                  </a:lnTo>
                  <a:close/>
                </a:path>
                <a:path w="318770" h="680085">
                  <a:moveTo>
                    <a:pt x="292608" y="531876"/>
                  </a:moveTo>
                  <a:lnTo>
                    <a:pt x="227076" y="531876"/>
                  </a:lnTo>
                  <a:lnTo>
                    <a:pt x="227076" y="6095"/>
                  </a:lnTo>
                  <a:lnTo>
                    <a:pt x="231648" y="10668"/>
                  </a:lnTo>
                  <a:lnTo>
                    <a:pt x="237743" y="10668"/>
                  </a:lnTo>
                  <a:lnTo>
                    <a:pt x="237743" y="521208"/>
                  </a:lnTo>
                  <a:lnTo>
                    <a:pt x="231648" y="521208"/>
                  </a:lnTo>
                  <a:lnTo>
                    <a:pt x="237743" y="527304"/>
                  </a:lnTo>
                  <a:lnTo>
                    <a:pt x="297180" y="527304"/>
                  </a:lnTo>
                  <a:lnTo>
                    <a:pt x="292608" y="531876"/>
                  </a:lnTo>
                  <a:close/>
                </a:path>
                <a:path w="318770" h="680085">
                  <a:moveTo>
                    <a:pt x="237743" y="10668"/>
                  </a:moveTo>
                  <a:lnTo>
                    <a:pt x="231648" y="10668"/>
                  </a:lnTo>
                  <a:lnTo>
                    <a:pt x="227076" y="6095"/>
                  </a:lnTo>
                  <a:lnTo>
                    <a:pt x="237743" y="6095"/>
                  </a:lnTo>
                  <a:lnTo>
                    <a:pt x="237743" y="10668"/>
                  </a:lnTo>
                  <a:close/>
                </a:path>
                <a:path w="318770" h="680085">
                  <a:moveTo>
                    <a:pt x="160019" y="679704"/>
                  </a:moveTo>
                  <a:lnTo>
                    <a:pt x="0" y="521208"/>
                  </a:lnTo>
                  <a:lnTo>
                    <a:pt x="80772" y="521208"/>
                  </a:lnTo>
                  <a:lnTo>
                    <a:pt x="80772" y="522732"/>
                  </a:lnTo>
                  <a:lnTo>
                    <a:pt x="18288" y="522732"/>
                  </a:lnTo>
                  <a:lnTo>
                    <a:pt x="13716" y="531876"/>
                  </a:lnTo>
                  <a:lnTo>
                    <a:pt x="27336" y="531876"/>
                  </a:lnTo>
                  <a:lnTo>
                    <a:pt x="159277" y="665206"/>
                  </a:lnTo>
                  <a:lnTo>
                    <a:pt x="155448" y="669036"/>
                  </a:lnTo>
                  <a:lnTo>
                    <a:pt x="170687" y="669036"/>
                  </a:lnTo>
                  <a:lnTo>
                    <a:pt x="160019" y="679704"/>
                  </a:lnTo>
                  <a:close/>
                </a:path>
                <a:path w="318770" h="680085">
                  <a:moveTo>
                    <a:pt x="91440" y="527304"/>
                  </a:moveTo>
                  <a:lnTo>
                    <a:pt x="80772" y="527304"/>
                  </a:lnTo>
                  <a:lnTo>
                    <a:pt x="86868" y="521208"/>
                  </a:lnTo>
                  <a:lnTo>
                    <a:pt x="91440" y="521208"/>
                  </a:lnTo>
                  <a:lnTo>
                    <a:pt x="91440" y="527304"/>
                  </a:lnTo>
                  <a:close/>
                </a:path>
                <a:path w="318770" h="680085">
                  <a:moveTo>
                    <a:pt x="237743" y="527304"/>
                  </a:moveTo>
                  <a:lnTo>
                    <a:pt x="231648" y="521208"/>
                  </a:lnTo>
                  <a:lnTo>
                    <a:pt x="237743" y="521208"/>
                  </a:lnTo>
                  <a:lnTo>
                    <a:pt x="237743" y="527304"/>
                  </a:lnTo>
                  <a:close/>
                </a:path>
                <a:path w="318770" h="680085">
                  <a:moveTo>
                    <a:pt x="297180" y="527304"/>
                  </a:moveTo>
                  <a:lnTo>
                    <a:pt x="237743" y="527304"/>
                  </a:lnTo>
                  <a:lnTo>
                    <a:pt x="237743" y="521208"/>
                  </a:lnTo>
                  <a:lnTo>
                    <a:pt x="318515" y="521208"/>
                  </a:lnTo>
                  <a:lnTo>
                    <a:pt x="316991" y="522732"/>
                  </a:lnTo>
                  <a:lnTo>
                    <a:pt x="301752" y="522732"/>
                  </a:lnTo>
                  <a:lnTo>
                    <a:pt x="297180" y="527304"/>
                  </a:lnTo>
                  <a:close/>
                </a:path>
                <a:path w="318770" h="680085">
                  <a:moveTo>
                    <a:pt x="27336" y="531876"/>
                  </a:moveTo>
                  <a:lnTo>
                    <a:pt x="13716" y="531876"/>
                  </a:lnTo>
                  <a:lnTo>
                    <a:pt x="18288" y="522732"/>
                  </a:lnTo>
                  <a:lnTo>
                    <a:pt x="27336" y="531876"/>
                  </a:lnTo>
                  <a:close/>
                </a:path>
                <a:path w="318770" h="680085">
                  <a:moveTo>
                    <a:pt x="91440" y="531876"/>
                  </a:moveTo>
                  <a:lnTo>
                    <a:pt x="27336" y="531876"/>
                  </a:lnTo>
                  <a:lnTo>
                    <a:pt x="18288" y="522732"/>
                  </a:lnTo>
                  <a:lnTo>
                    <a:pt x="80772" y="522732"/>
                  </a:lnTo>
                  <a:lnTo>
                    <a:pt x="80772" y="527304"/>
                  </a:lnTo>
                  <a:lnTo>
                    <a:pt x="91440" y="527304"/>
                  </a:lnTo>
                  <a:lnTo>
                    <a:pt x="91440" y="531876"/>
                  </a:lnTo>
                  <a:close/>
                </a:path>
                <a:path w="318770" h="680085">
                  <a:moveTo>
                    <a:pt x="170687" y="669036"/>
                  </a:moveTo>
                  <a:lnTo>
                    <a:pt x="163068" y="669036"/>
                  </a:lnTo>
                  <a:lnTo>
                    <a:pt x="159277" y="665206"/>
                  </a:lnTo>
                  <a:lnTo>
                    <a:pt x="301752" y="522732"/>
                  </a:lnTo>
                  <a:lnTo>
                    <a:pt x="304800" y="531876"/>
                  </a:lnTo>
                  <a:lnTo>
                    <a:pt x="307847" y="531876"/>
                  </a:lnTo>
                  <a:lnTo>
                    <a:pt x="170687" y="669036"/>
                  </a:lnTo>
                  <a:close/>
                </a:path>
                <a:path w="318770" h="680085">
                  <a:moveTo>
                    <a:pt x="307847" y="531876"/>
                  </a:moveTo>
                  <a:lnTo>
                    <a:pt x="304800" y="531876"/>
                  </a:lnTo>
                  <a:lnTo>
                    <a:pt x="301752" y="522732"/>
                  </a:lnTo>
                  <a:lnTo>
                    <a:pt x="316991" y="522732"/>
                  </a:lnTo>
                  <a:lnTo>
                    <a:pt x="307847" y="531876"/>
                  </a:lnTo>
                  <a:close/>
                </a:path>
                <a:path w="318770" h="680085">
                  <a:moveTo>
                    <a:pt x="163068" y="669036"/>
                  </a:moveTo>
                  <a:lnTo>
                    <a:pt x="155448" y="669036"/>
                  </a:lnTo>
                  <a:lnTo>
                    <a:pt x="159277" y="665206"/>
                  </a:lnTo>
                  <a:lnTo>
                    <a:pt x="163068" y="669036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332549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ÖNEMLİ</a:t>
            </a:r>
            <a:r>
              <a:rPr spc="-80" dirty="0"/>
              <a:t> </a:t>
            </a:r>
            <a:r>
              <a:rPr dirty="0"/>
              <a:t>HUSUSLAR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5507" y="2697005"/>
            <a:ext cx="9373870" cy="3963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3360" marR="6350" indent="-201295">
              <a:lnSpc>
                <a:spcPct val="101000"/>
              </a:lnSpc>
              <a:spcBef>
                <a:spcPts val="90"/>
              </a:spcBef>
              <a:buFont typeface="Arial MT"/>
              <a:buChar char="•"/>
              <a:tabLst>
                <a:tab pos="213995" algn="l"/>
                <a:tab pos="1746885" algn="l"/>
                <a:tab pos="2312670" algn="l"/>
                <a:tab pos="2881630" algn="l"/>
                <a:tab pos="3306445" algn="l"/>
                <a:tab pos="4271645" algn="l"/>
                <a:tab pos="5515610" algn="l"/>
                <a:tab pos="6245860" algn="l"/>
                <a:tab pos="7036434" algn="l"/>
                <a:tab pos="8501380" algn="l"/>
              </a:tabLst>
            </a:pP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27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g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lt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nd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000" spc="-27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el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	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ir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 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dışındadır.</a:t>
            </a:r>
            <a:endParaRPr sz="2000">
              <a:latin typeface="Trebuchet MS"/>
              <a:cs typeface="Trebuchet MS"/>
            </a:endParaRPr>
          </a:p>
          <a:p>
            <a:pPr marL="213360" marR="5080" indent="-201295">
              <a:lnSpc>
                <a:spcPct val="101000"/>
              </a:lnSpc>
              <a:spcBef>
                <a:spcPts val="865"/>
              </a:spcBef>
              <a:buFont typeface="Arial MT"/>
              <a:buChar char="•"/>
              <a:tabLst>
                <a:tab pos="213995" algn="l"/>
              </a:tabLst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Kiralamanın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hangi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amaçla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yapıldığına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bakılmaksızın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(eğitim,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sağlık,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iş,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gezi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vs.)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100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gün ve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altındaki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kiralamalar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kapsama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girmektedir.</a:t>
            </a:r>
            <a:endParaRPr sz="2000">
              <a:latin typeface="Trebuchet MS"/>
              <a:cs typeface="Trebuchet MS"/>
            </a:endParaRPr>
          </a:p>
          <a:p>
            <a:pPr marL="213360" indent="-201295">
              <a:lnSpc>
                <a:spcPct val="100000"/>
              </a:lnSpc>
              <a:spcBef>
                <a:spcPts val="900"/>
              </a:spcBef>
              <a:buFont typeface="Arial MT"/>
              <a:buChar char="•"/>
              <a:tabLst>
                <a:tab pos="213995" algn="l"/>
              </a:tabLst>
            </a:pP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TC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vatandaşları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gerçek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veya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tüzel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olarak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başvurabilecektir.</a:t>
            </a:r>
            <a:endParaRPr sz="2000">
              <a:latin typeface="Trebuchet MS"/>
              <a:cs typeface="Trebuchet MS"/>
            </a:endParaRPr>
          </a:p>
          <a:p>
            <a:pPr marL="213360" marR="5080" indent="-201295">
              <a:lnSpc>
                <a:spcPct val="101000"/>
              </a:lnSpc>
              <a:spcBef>
                <a:spcPts val="865"/>
              </a:spcBef>
              <a:buFont typeface="Arial MT"/>
              <a:buChar char="•"/>
              <a:tabLst>
                <a:tab pos="213995" algn="l"/>
                <a:tab pos="1339850" algn="l"/>
                <a:tab pos="2448560" algn="l"/>
                <a:tab pos="4025900" algn="l"/>
                <a:tab pos="5513070" algn="l"/>
                <a:tab pos="7586980" algn="l"/>
                <a:tab pos="8248015" algn="l"/>
                <a:tab pos="9097645" algn="l"/>
              </a:tabLst>
            </a:pPr>
            <a:r>
              <a:rPr sz="2000" spc="-18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ı	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at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nd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ü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’d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ot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rm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ç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ma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	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ikametgahı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Türkiye’de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ise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üzerinden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başvuracaktır.</a:t>
            </a:r>
            <a:endParaRPr sz="2000">
              <a:latin typeface="Trebuchet MS"/>
              <a:cs typeface="Trebuchet MS"/>
            </a:endParaRPr>
          </a:p>
          <a:p>
            <a:pPr marL="213360" marR="5080" indent="-201295">
              <a:lnSpc>
                <a:spcPct val="100499"/>
              </a:lnSpc>
              <a:spcBef>
                <a:spcPts val="885"/>
              </a:spcBef>
              <a:buFont typeface="Arial MT"/>
              <a:buChar char="•"/>
              <a:tabLst>
                <a:tab pos="213995" algn="l"/>
              </a:tabLst>
            </a:pP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Oturma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izni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olmayan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yabancılar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ise,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TC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vatandaşına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vekalet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vererek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yine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e-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devlet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üzerinden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başvuru</a:t>
            </a: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yapacaktır.</a:t>
            </a:r>
            <a:endParaRPr sz="2000">
              <a:latin typeface="Trebuchet MS"/>
              <a:cs typeface="Trebuchet MS"/>
            </a:endParaRPr>
          </a:p>
          <a:p>
            <a:pPr marL="213360" marR="7620" indent="-201295">
              <a:lnSpc>
                <a:spcPct val="101000"/>
              </a:lnSpc>
              <a:spcBef>
                <a:spcPts val="875"/>
              </a:spcBef>
              <a:buFont typeface="Arial MT"/>
              <a:buChar char="•"/>
              <a:tabLst>
                <a:tab pos="213995" algn="l"/>
              </a:tabLst>
            </a:pP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Tüm</a:t>
            </a:r>
            <a:r>
              <a:rPr sz="2000" spc="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başvurular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e-devlet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üzerinden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yapılacaktır,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İl</a:t>
            </a:r>
            <a:r>
              <a:rPr sz="2000" spc="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Müdürlüğüne</a:t>
            </a:r>
            <a:r>
              <a:rPr sz="2000" spc="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fiziki</a:t>
            </a:r>
            <a:r>
              <a:rPr sz="2000" spc="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başvuru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kabul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edilmeyecektir.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332549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ÖNEMLİ</a:t>
            </a:r>
            <a:r>
              <a:rPr spc="-80" dirty="0"/>
              <a:t> </a:t>
            </a:r>
            <a:r>
              <a:rPr dirty="0"/>
              <a:t>HUSUSLAR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0784" y="2500239"/>
            <a:ext cx="9193530" cy="370776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13360" indent="-201295" algn="just">
              <a:lnSpc>
                <a:spcPct val="100000"/>
              </a:lnSpc>
              <a:spcBef>
                <a:spcPts val="730"/>
              </a:spcBef>
              <a:buFont typeface="Arial MT"/>
              <a:buChar char="•"/>
              <a:tabLst>
                <a:tab pos="213995" algn="l"/>
              </a:tabLst>
            </a:pP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Başvurular sadece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tapu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sahibi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tarafından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5" dirty="0">
                <a:solidFill>
                  <a:srgbClr val="FFFFFF"/>
                </a:solidFill>
                <a:latin typeface="Trebuchet MS"/>
                <a:cs typeface="Trebuchet MS"/>
              </a:rPr>
              <a:t>yapılacaktır.</a:t>
            </a:r>
            <a:endParaRPr sz="2250">
              <a:latin typeface="Trebuchet MS"/>
              <a:cs typeface="Trebuchet MS"/>
            </a:endParaRPr>
          </a:p>
          <a:p>
            <a:pPr marL="213360" marR="7620" indent="-201295" algn="just">
              <a:lnSpc>
                <a:spcPts val="2460"/>
              </a:lnSpc>
              <a:spcBef>
                <a:spcPts val="915"/>
              </a:spcBef>
              <a:buFont typeface="Arial MT"/>
              <a:buChar char="•"/>
              <a:tabLst>
                <a:tab pos="213995" algn="l"/>
              </a:tabLst>
            </a:pP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Üzerinde üst hakkı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veya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intifa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hakkı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bulunan konutlarda,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başvuru bu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hakların sahipleri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tarafından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5" dirty="0">
                <a:solidFill>
                  <a:srgbClr val="FFFFFF"/>
                </a:solidFill>
                <a:latin typeface="Trebuchet MS"/>
                <a:cs typeface="Trebuchet MS"/>
              </a:rPr>
              <a:t>yapılacaktır.</a:t>
            </a:r>
            <a:endParaRPr sz="225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ts val="2460"/>
              </a:lnSpc>
              <a:spcBef>
                <a:spcPts val="880"/>
              </a:spcBef>
              <a:buFont typeface="Arial MT"/>
              <a:buChar char="•"/>
              <a:tabLst>
                <a:tab pos="213995" algn="l"/>
              </a:tabLst>
            </a:pPr>
            <a:r>
              <a:rPr sz="2250" spc="-15" dirty="0">
                <a:solidFill>
                  <a:srgbClr val="FFFFFF"/>
                </a:solidFill>
                <a:latin typeface="Trebuchet MS"/>
                <a:cs typeface="Trebuchet MS"/>
              </a:rPr>
              <a:t>Aynı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binada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bulunan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aynı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kişi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adına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izin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belgesi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talep edilen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konutlar</a:t>
            </a: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için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tek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başvuru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5" dirty="0">
                <a:solidFill>
                  <a:srgbClr val="FFFFFF"/>
                </a:solidFill>
                <a:latin typeface="Trebuchet MS"/>
                <a:cs typeface="Trebuchet MS"/>
              </a:rPr>
              <a:t>yapılacaktır.</a:t>
            </a:r>
            <a:endParaRPr sz="225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ct val="91400"/>
              </a:lnSpc>
              <a:spcBef>
                <a:spcPts val="825"/>
              </a:spcBef>
              <a:buFont typeface="Arial MT"/>
              <a:buChar char="•"/>
              <a:tabLst>
                <a:tab pos="213995" algn="l"/>
              </a:tabLst>
            </a:pPr>
            <a:r>
              <a:rPr sz="2250" dirty="0">
                <a:solidFill>
                  <a:srgbClr val="FFFFFF"/>
                </a:solidFill>
                <a:latin typeface="Trebuchet MS"/>
                <a:cs typeface="Trebuchet MS"/>
              </a:rPr>
              <a:t>Kiraya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verenin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mesken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amaçlı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olarak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kullanımında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olan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belgesiz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konutunun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veya</a:t>
            </a:r>
            <a:r>
              <a:rPr sz="225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birkaç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odasının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kiralamaya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konu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edilmesi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amacıyla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izin belgesi</a:t>
            </a:r>
            <a:r>
              <a:rPr sz="225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düzenlenemeyecektir.</a:t>
            </a:r>
            <a:endParaRPr sz="225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ts val="2460"/>
              </a:lnSpc>
              <a:spcBef>
                <a:spcPts val="915"/>
              </a:spcBef>
              <a:buFont typeface="Arial MT"/>
              <a:buChar char="•"/>
              <a:tabLst>
                <a:tab pos="213995" algn="l"/>
              </a:tabLst>
            </a:pP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Başvuru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esnasında UETS adresinin girilmesi </a:t>
            </a:r>
            <a:r>
              <a:rPr sz="2250" spc="-15" dirty="0">
                <a:solidFill>
                  <a:srgbClr val="FFFFFF"/>
                </a:solidFill>
                <a:latin typeface="Trebuchet MS"/>
                <a:cs typeface="Trebuchet MS"/>
              </a:rPr>
              <a:t>zorunludur.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UETS adresini </a:t>
            </a:r>
            <a:r>
              <a:rPr sz="2250" spc="-6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almak</a:t>
            </a:r>
            <a:r>
              <a:rPr sz="22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5" dirty="0">
                <a:solidFill>
                  <a:srgbClr val="FFFFFF"/>
                </a:solidFill>
                <a:latin typeface="Trebuchet MS"/>
                <a:cs typeface="Trebuchet MS"/>
              </a:rPr>
              <a:t>için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20" dirty="0">
                <a:solidFill>
                  <a:srgbClr val="FFFFFF"/>
                </a:solidFill>
                <a:latin typeface="Trebuchet MS"/>
                <a:cs typeface="Trebuchet MS"/>
              </a:rPr>
              <a:t>en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yakın </a:t>
            </a:r>
            <a:r>
              <a:rPr sz="2250" spc="15" dirty="0">
                <a:solidFill>
                  <a:srgbClr val="FFFFFF"/>
                </a:solidFill>
                <a:latin typeface="Trebuchet MS"/>
                <a:cs typeface="Trebuchet MS"/>
              </a:rPr>
              <a:t>PTT</a:t>
            </a:r>
            <a:r>
              <a:rPr sz="225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10" dirty="0">
                <a:solidFill>
                  <a:srgbClr val="FFFFFF"/>
                </a:solidFill>
                <a:latin typeface="Trebuchet MS"/>
                <a:cs typeface="Trebuchet MS"/>
              </a:rPr>
              <a:t>şubesine</a:t>
            </a:r>
            <a:r>
              <a:rPr sz="2250" spc="-10" dirty="0">
                <a:solidFill>
                  <a:srgbClr val="FFFFFF"/>
                </a:solidFill>
                <a:latin typeface="Trebuchet MS"/>
                <a:cs typeface="Trebuchet MS"/>
              </a:rPr>
              <a:t> başvurulmalıdır.</a:t>
            </a:r>
            <a:endParaRPr sz="22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05456"/>
            <a:ext cx="9156192" cy="2804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84207" y="2502408"/>
            <a:ext cx="1405128" cy="1280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1307591"/>
            <a:ext cx="9154795" cy="1201420"/>
          </a:xfrm>
          <a:custGeom>
            <a:avLst/>
            <a:gdLst/>
            <a:ahLst/>
            <a:cxnLst/>
            <a:rect l="l" t="t" r="r" b="b"/>
            <a:pathLst>
              <a:path w="9154795" h="1201420">
                <a:moveTo>
                  <a:pt x="9154667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9154667" y="0"/>
                </a:lnTo>
                <a:lnTo>
                  <a:pt x="9154667" y="1200911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4207" y="1307591"/>
            <a:ext cx="1405255" cy="1201420"/>
          </a:xfrm>
          <a:custGeom>
            <a:avLst/>
            <a:gdLst/>
            <a:ahLst/>
            <a:cxnLst/>
            <a:rect l="l" t="t" r="r" b="b"/>
            <a:pathLst>
              <a:path w="1405254" h="1201420">
                <a:moveTo>
                  <a:pt x="1405128" y="1200911"/>
                </a:moveTo>
                <a:lnTo>
                  <a:pt x="0" y="1200911"/>
                </a:lnTo>
                <a:lnTo>
                  <a:pt x="0" y="0"/>
                </a:lnTo>
                <a:lnTo>
                  <a:pt x="1405128" y="0"/>
                </a:lnTo>
                <a:lnTo>
                  <a:pt x="1405128" y="120091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5431" y="1619513"/>
            <a:ext cx="332549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ÖNEMLİ</a:t>
            </a:r>
            <a:r>
              <a:rPr spc="-80" dirty="0"/>
              <a:t> </a:t>
            </a:r>
            <a:r>
              <a:rPr dirty="0"/>
              <a:t>HUSUSLAR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14829" y="2681745"/>
            <a:ext cx="4884420" cy="440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852930" algn="l"/>
                <a:tab pos="3143250" algn="l"/>
                <a:tab pos="3821429" algn="l"/>
              </a:tabLst>
            </a:pP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spc="-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ca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ö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514" y="2681745"/>
            <a:ext cx="3556635" cy="8553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marR="5080" indent="-201295">
              <a:lnSpc>
                <a:spcPct val="100699"/>
              </a:lnSpc>
              <a:spcBef>
                <a:spcPts val="100"/>
              </a:spcBef>
              <a:buFont typeface="Arial MT"/>
              <a:buChar char="•"/>
              <a:tabLst>
                <a:tab pos="213995" algn="l"/>
                <a:tab pos="1708150" algn="l"/>
                <a:tab pos="1824989" algn="l"/>
                <a:tab pos="2780030" algn="l"/>
              </a:tabLst>
            </a:pP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Başvuru	sırasında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0" dirty="0">
                <a:latin typeface="Trebuchet MS"/>
                <a:cs typeface="Trebuchet MS"/>
              </a:rPr>
              <a:t>t</a:t>
            </a:r>
            <a:r>
              <a:rPr sz="2700" spc="-5" dirty="0">
                <a:latin typeface="Trebuchet MS"/>
                <a:cs typeface="Trebuchet MS"/>
              </a:rPr>
              <a:t>a</a:t>
            </a:r>
            <a:r>
              <a:rPr sz="2700" spc="15" dirty="0">
                <a:latin typeface="Trebuchet MS"/>
                <a:cs typeface="Trebuchet MS"/>
              </a:rPr>
              <a:t>p</a:t>
            </a:r>
            <a:r>
              <a:rPr sz="2700" spc="-10" dirty="0">
                <a:latin typeface="Trebuchet MS"/>
                <a:cs typeface="Trebuchet MS"/>
              </a:rPr>
              <a:t>u</a:t>
            </a:r>
            <a:r>
              <a:rPr sz="2700" spc="15" dirty="0">
                <a:latin typeface="Trebuchet MS"/>
                <a:cs typeface="Trebuchet MS"/>
              </a:rPr>
              <a:t>d</a:t>
            </a:r>
            <a:r>
              <a:rPr sz="2700" spc="-10" dirty="0">
                <a:latin typeface="Trebuchet MS"/>
                <a:cs typeface="Trebuchet MS"/>
              </a:rPr>
              <a:t>u</a:t>
            </a:r>
            <a:r>
              <a:rPr sz="2700" spc="-350" dirty="0">
                <a:latin typeface="Trebuchet MS"/>
                <a:cs typeface="Trebuchet MS"/>
              </a:rPr>
              <a:t>r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	</a:t>
            </a:r>
            <a:r>
              <a:rPr sz="2700" spc="-24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2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ı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2617" y="2681745"/>
            <a:ext cx="5528310" cy="8553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60265">
              <a:lnSpc>
                <a:spcPct val="100699"/>
              </a:lnSpc>
              <a:spcBef>
                <a:spcPts val="100"/>
              </a:spcBef>
              <a:tabLst>
                <a:tab pos="1413510" algn="l"/>
                <a:tab pos="2230120" algn="l"/>
                <a:tab pos="3530600" algn="l"/>
                <a:tab pos="4547870" algn="l"/>
              </a:tabLst>
            </a:pP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el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el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-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ş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ın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700" spc="-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	y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514" y="3398575"/>
            <a:ext cx="9375775" cy="314833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994"/>
              </a:spcBef>
            </a:pPr>
            <a:r>
              <a:rPr sz="2700" spc="-20" dirty="0">
                <a:solidFill>
                  <a:srgbClr val="FFFFFF"/>
                </a:solidFill>
                <a:latin typeface="Trebuchet MS"/>
                <a:cs typeface="Trebuchet MS"/>
              </a:rPr>
              <a:t>geçmeyecektir.</a:t>
            </a:r>
            <a:endParaRPr sz="2700">
              <a:latin typeface="Trebuchet MS"/>
              <a:cs typeface="Trebuchet MS"/>
            </a:endParaRPr>
          </a:p>
          <a:p>
            <a:pPr marL="213360" marR="5080" indent="-201295" algn="just">
              <a:lnSpc>
                <a:spcPct val="100699"/>
              </a:lnSpc>
              <a:spcBef>
                <a:spcPts val="875"/>
              </a:spcBef>
              <a:buFont typeface="Arial MT"/>
              <a:buChar char="•"/>
              <a:tabLst>
                <a:tab pos="213995" algn="l"/>
              </a:tabLst>
            </a:pPr>
            <a:r>
              <a:rPr sz="2700" spc="-50" dirty="0">
                <a:solidFill>
                  <a:srgbClr val="FFFFFF"/>
                </a:solidFill>
                <a:latin typeface="Trebuchet MS"/>
                <a:cs typeface="Trebuchet MS"/>
              </a:rPr>
              <a:t>Tapuda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«mesken»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«ev»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veya «konut» ifadelerinin yazması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rebuchet MS"/>
                <a:cs typeface="Trebuchet MS"/>
              </a:rPr>
              <a:t>gerekmektedir.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Ancak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tapuda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«tarla»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«arsa» «bahçe»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gibi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ifadeler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varsa,</a:t>
            </a:r>
            <a:r>
              <a:rPr sz="2700" spc="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«konut»</a:t>
            </a:r>
            <a:r>
              <a:rPr sz="2700" spc="7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veya</a:t>
            </a:r>
            <a:r>
              <a:rPr sz="27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«ev»</a:t>
            </a:r>
            <a:r>
              <a:rPr sz="2700" spc="8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ifadesi</a:t>
            </a:r>
            <a:r>
              <a:rPr sz="2700" spc="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bulunan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yapı </a:t>
            </a:r>
            <a:r>
              <a:rPr sz="2700" spc="-8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kayıt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belgesinin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eklenmesi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Trebuchet MS"/>
                <a:cs typeface="Trebuchet MS"/>
              </a:rPr>
              <a:t>zorunludur.</a:t>
            </a:r>
            <a:r>
              <a:rPr sz="27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 durumda, </a:t>
            </a:r>
            <a:r>
              <a:rPr sz="2700" spc="-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belge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yükleme kısmında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tapu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ve 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yapı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kayıt belgesinin tek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 PDF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olarak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taratılıp</a:t>
            </a:r>
            <a:r>
              <a:rPr sz="27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yüklenmesi</a:t>
            </a:r>
            <a:r>
              <a:rPr sz="27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Trebuchet MS"/>
                <a:cs typeface="Trebuchet MS"/>
              </a:rPr>
              <a:t>gerekecektir.</a:t>
            </a:r>
            <a:endParaRPr sz="2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</TotalTime>
  <Words>2125</Words>
  <Application>Microsoft Office PowerPoint</Application>
  <PresentationFormat>Özel</PresentationFormat>
  <Paragraphs>189</Paragraphs>
  <Slides>40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4" baseType="lpstr">
      <vt:lpstr>Arial</vt:lpstr>
      <vt:lpstr>Arial MT</vt:lpstr>
      <vt:lpstr>Trebuchet MS</vt:lpstr>
      <vt:lpstr>Berlin</vt:lpstr>
      <vt:lpstr>PowerPoint Sunusu</vt:lpstr>
      <vt:lpstr>AMAÇ</vt:lpstr>
      <vt:lpstr>KAPSAM</vt:lpstr>
      <vt:lpstr>YASAL DAYANAK</vt:lpstr>
      <vt:lpstr>BAŞVURU SÜRESİ-1</vt:lpstr>
      <vt:lpstr>BAŞVURU SÜRESİ-2</vt:lpstr>
      <vt:lpstr>ÖNEMLİ HUSUSLAR</vt:lpstr>
      <vt:lpstr>ÖNEMLİ HUSUSLAR</vt:lpstr>
      <vt:lpstr>ÖNEMLİ HUSUSLAR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E-DEVLET BAŞVURU ADIMLARI</vt:lpstr>
      <vt:lpstr>E-DEVLET BAŞVURU ADIMLARI</vt:lpstr>
      <vt:lpstr>BAŞVURU BELGELERİ</vt:lpstr>
      <vt:lpstr>BAŞVURU BELGELERİ-ORTAK BELGELER</vt:lpstr>
      <vt:lpstr>BAŞVURU BELGELERİ-ORTAK BELGELER</vt:lpstr>
      <vt:lpstr>BAŞVURU BELGELERİ-ORTAK BELGELER</vt:lpstr>
      <vt:lpstr>BAŞVURU BELGELERİ-ORTAK BELGELER</vt:lpstr>
      <vt:lpstr>BAŞVURU BELGELERİ-BİNALAR VE BLOKLAR</vt:lpstr>
      <vt:lpstr>BAŞVURU BELGELERİ-BİNALAR VE BLOKLAR</vt:lpstr>
      <vt:lpstr>BAŞVURU BELGELERİ-BİNALAR VE BLOKLAR</vt:lpstr>
      <vt:lpstr>BAŞVURU BELGELERİ-BİNALAR VE BLOKLAR</vt:lpstr>
      <vt:lpstr>BİNALAR VE BLOKLARDA % 25 ŞARTI</vt:lpstr>
      <vt:lpstr>BİNALAR VE BLOKLARDA % 25 ŞARTI</vt:lpstr>
      <vt:lpstr>BİNALAR VE BLOKLARDA % 25 ŞARTI</vt:lpstr>
      <vt:lpstr>BİNALAR VE BLOKLARDA % 25 ŞARTI</vt:lpstr>
      <vt:lpstr>KONUTLARIN NİTELİKLERİ</vt:lpstr>
      <vt:lpstr>KONUTLARIN NİTELİKLERİ</vt:lpstr>
      <vt:lpstr>İZİN BELGESİ ALINDIKTAN SONRA SAĞLANMASI  GEREKEN KRİTERLER</vt:lpstr>
      <vt:lpstr>İZİN BELGESİ ALINDIKTAN SONRA SAĞLANMASI  GEREKEN KRİTERLER</vt:lpstr>
      <vt:lpstr>İZİN BELGESİ SAHİBİNİN YÜKÜMLÜLÜKLERİ</vt:lpstr>
      <vt:lpstr>BAŞVURULARIN DEĞERLENDİRİLMESİ</vt:lpstr>
      <vt:lpstr>BAŞVURULARIN DEĞERLENDİRİLMESİ</vt:lpstr>
      <vt:lpstr>YAPTIRIMLAR</vt:lpstr>
      <vt:lpstr>YAPTIRIMLAR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sunum - Kopya</dc:title>
  <cp:lastModifiedBy>Ahmethan ZEYBEK</cp:lastModifiedBy>
  <cp:revision>3</cp:revision>
  <dcterms:created xsi:type="dcterms:W3CDTF">2024-01-19T08:56:46Z</dcterms:created>
  <dcterms:modified xsi:type="dcterms:W3CDTF">2024-01-19T08:59:35Z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2024-01-08T00:00:00Z</vt:filetime>
  </property>
  <property fmtid="{D5CDD505-2E9C-101B-9397-08002B2CF9AE}" pid="3" name="LastSaved">
    <vt:filetime>2024-01-19T00:00:00Z</vt:filetime>
  </property>
</Properties>
</file>